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y="5143500" cx="9144000"/>
  <p:notesSz cx="6858000" cy="9144000"/>
  <p:embeddedFontLst>
    <p:embeddedFont>
      <p:font typeface="Noto Sans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8A1093-81E0-4A00-A35E-3A5AD2523C4F}">
  <a:tblStyle styleId="{D78A1093-81E0-4A00-A35E-3A5AD2523C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2" Type="http://schemas.openxmlformats.org/officeDocument/2006/relationships/font" Target="fonts/NotoSans-bold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NotoSans-italic.fntdata"/><Relationship Id="rId70" Type="http://schemas.openxmlformats.org/officeDocument/2006/relationships/font" Target="fonts/NotoSans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NotoSans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6184adb4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g3a6184adb49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b064f27701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g3b064f27701_3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b064f2770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g3b064f27701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b03e9d65fd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g3b03e9d65fd_0_3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b03e9d65f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g3b03e9d65fd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b03e9d65f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g3b03e9d65fd_0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b064f2770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" name="Google Shape;306;g3b064f27701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b04069ab75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3" name="Google Shape;313;g3b04069ab75_1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b04069ab75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g3b04069ab75_1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b0463fdf3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6" name="Google Shape;336;g3b0463fdf30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b064f27701_1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g3b064f27701_1_5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03e9d65fd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" name="Google Shape;136;g3b03e9d65fd_0_3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b0463fdf3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g3b0463fdf30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b064f27701_1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g3b064f27701_1_5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b064f27701_1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7" name="Google Shape;377;g3b064f27701_1_5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b0463fdf3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9" name="Google Shape;389;g3b0463fdf30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b04069ab75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9" name="Google Shape;399;g3b04069ab75_1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b03e9d65fd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6" name="Google Shape;406;g3b03e9d65fd_0_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b03e9d65fd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3" name="Google Shape;413;g3b03e9d65fd_0_7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b03e9d65fd_0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9" name="Google Shape;429;g3b03e9d65fd_0_7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b03e9d65fd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5" name="Google Shape;445;g3b03e9d65fd_0_8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b03e9d65fd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0" name="Google Shape;460;g3b03e9d65fd_0_8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b03e9d65fd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g3b03e9d65fd_0_3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b064f27701_1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4" name="Google Shape;474;g3b064f27701_1_5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b064f27701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1" name="Google Shape;481;g3b064f27701_4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b064f27701_4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6" name="Google Shape;496;g3b064f27701_4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b064f27701_1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8" name="Google Shape;508;g3b064f27701_1_5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b064f27701_4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5" name="Google Shape;515;g3b064f27701_4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b064f27701_4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2" name="Google Shape;532;g3b064f27701_4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b064f2770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2" name="Google Shape;542;g3b064f27701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b059f2937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9" name="Google Shape;549;g3b059f2937d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b064f2770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8" name="Google Shape;578;g3b064f27701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b064f27701_4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8" name="Google Shape;598;g3b064f27701_4_2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6ee5a2f8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g3a6ee5a2f8a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b064f2770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1" name="Google Shape;611;g3b064f27701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b064f2770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1" name="Google Shape;631;g3b064f27701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b064f2770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1" name="Google Shape;651;g3b064f27701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b064f2770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1" name="Google Shape;671;g3b064f27701_0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b03e9d65fd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4" name="Google Shape;684;g3b03e9d65fd_0_6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b03e9d65fd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1" name="Google Shape;691;g3b03e9d65fd_0_5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b03e9d65fd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1" name="Google Shape;701;g3b03e9d65fd_0_5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b064f27701_1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2" name="Google Shape;712;g3b064f27701_1_6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b03e9d65fd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9" name="Google Shape;719;g3b03e9d65fd_0_4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b03e9d65fd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2" name="Google Shape;732;g3b03e9d65fd_0_5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6ee5a2f8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g3a6ee5a2f8a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b064f27701_1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8" name="Google Shape;748;g3b064f27701_1_6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b03e9d65fd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0" name="Google Shape;760;g3b03e9d65fd_0_6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b03e9d65fd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2" name="Google Shape;772;g3b03e9d65fd_0_6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a6ee5a2f8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4" name="Google Shape;784;g3a6ee5a2f8a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b064f27701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4" name="Google Shape;794;g3b064f27701_3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b064f27701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1" name="Google Shape;801;g3b064f27701_1_2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b064f27701_1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3" name="Google Shape;813;g3b064f27701_1_3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b064f27701_1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0" name="Google Shape;830;g3b064f27701_1_6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a6184adb4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유튜브 영상으라 넣을 경우에는 </a:t>
            </a:r>
            <a:endParaRPr/>
          </a:p>
        </p:txBody>
      </p:sp>
      <p:sp>
        <p:nvSpPr>
          <p:cNvPr id="838" name="Google Shape;838;g3a6184adb49_0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a6184adb4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g3a6184adb49_0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b064f277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g3b064f2770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a6184adb49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8" name="Google Shape;858;g3a6184adb49_0_3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a6184adb49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3" name="Google Shape;863;g3a6184adb49_0_3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b064f27701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g3b064f27701_3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b064f27701_1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g3b064f27701_1_4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b03e9d65f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g3b03e9d65fd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2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1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11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200" cy="23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400" y="-125700"/>
            <a:ext cx="2263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00" y="95319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www.youtube.com/watch?v=IZPNlvFF-JU" TargetMode="External"/><Relationship Id="rId4" Type="http://schemas.openxmlformats.org/officeDocument/2006/relationships/image" Target="../media/image1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514350" y="4577275"/>
            <a:ext cx="1370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latin typeface="Noto Sans"/>
                <a:ea typeface="Noto Sans"/>
                <a:cs typeface="Noto Sans"/>
                <a:sym typeface="Noto Sans"/>
              </a:rPr>
              <a:t>202</a:t>
            </a:r>
            <a:r>
              <a:rPr lang="ko" sz="1100">
                <a:latin typeface="Noto Sans"/>
                <a:ea typeface="Noto Sans"/>
                <a:cs typeface="Noto Sans"/>
                <a:sym typeface="Noto Sans"/>
              </a:rPr>
              <a:t>5</a:t>
            </a:r>
            <a:r>
              <a:rPr b="0" i="0" lang="ko" sz="1100" u="none" cap="none" strike="noStrike">
                <a:latin typeface="Noto Sans"/>
                <a:ea typeface="Noto Sans"/>
                <a:cs typeface="Noto Sans"/>
                <a:sym typeface="Noto Sans"/>
              </a:rPr>
              <a:t>.</a:t>
            </a:r>
            <a:r>
              <a:rPr lang="ko" sz="1100">
                <a:latin typeface="Noto Sans"/>
                <a:ea typeface="Noto Sans"/>
                <a:cs typeface="Noto Sans"/>
                <a:sym typeface="Noto Sans"/>
              </a:rPr>
              <a:t>12</a:t>
            </a:r>
            <a:r>
              <a:rPr b="0" i="0" lang="ko" sz="1100" u="none" cap="none" strike="noStrike">
                <a:latin typeface="Noto Sans"/>
                <a:ea typeface="Noto Sans"/>
                <a:cs typeface="Noto Sans"/>
                <a:sym typeface="Noto Sans"/>
              </a:rPr>
              <a:t>.</a:t>
            </a:r>
            <a:r>
              <a:rPr lang="ko" sz="1100">
                <a:latin typeface="Noto Sans"/>
                <a:ea typeface="Noto Sans"/>
                <a:cs typeface="Noto Sans"/>
                <a:sym typeface="Noto Sans"/>
              </a:rPr>
              <a:t>17</a:t>
            </a:r>
            <a:endParaRPr b="0" i="0" sz="700" u="none" cap="none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5223138" y="4591563"/>
            <a:ext cx="3406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latin typeface="Noto Sans"/>
                <a:ea typeface="Noto Sans"/>
                <a:cs typeface="Noto Sans"/>
                <a:sym typeface="Noto Sans"/>
              </a:rPr>
              <a:t>카카오 x 한국정보과학회 2025 AI 에이전트 경진대회</a:t>
            </a:r>
            <a:endParaRPr b="0" i="0" sz="700" u="none" cap="none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514350" y="978125"/>
            <a:ext cx="73977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</a:pPr>
            <a:r>
              <a:rPr b="1" lang="ko" sz="5300">
                <a:solidFill>
                  <a:srgbClr val="6D9EEB"/>
                </a:solidFill>
                <a:latin typeface="Noto Sans"/>
                <a:ea typeface="Noto Sans"/>
                <a:cs typeface="Noto Sans"/>
                <a:sym typeface="Noto Sans"/>
              </a:rPr>
              <a:t>RESEARCH-MATE</a:t>
            </a:r>
            <a:br>
              <a:rPr b="1" lang="ko" sz="5300">
                <a:solidFill>
                  <a:srgbClr val="6D9EEB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lang="ko" sz="2800">
                <a:solidFill>
                  <a:srgbClr val="6D9EEB"/>
                </a:solidFill>
                <a:latin typeface="Noto Sans"/>
                <a:ea typeface="Noto Sans"/>
                <a:cs typeface="Noto Sans"/>
                <a:sym typeface="Noto Sans"/>
              </a:rPr>
              <a:t>Multi-Agent 기반 지능형 논문 학습 서비스</a:t>
            </a:r>
            <a:endParaRPr sz="2800">
              <a:solidFill>
                <a:srgbClr val="6D9EE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t/>
            </a:r>
            <a:endParaRPr b="1" sz="5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32" name="Google Shape;132;p25"/>
          <p:cNvCxnSpPr/>
          <p:nvPr/>
        </p:nvCxnSpPr>
        <p:spPr>
          <a:xfrm>
            <a:off x="-98387" y="2524125"/>
            <a:ext cx="51747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25"/>
          <p:cNvSpPr txBox="1"/>
          <p:nvPr/>
        </p:nvSpPr>
        <p:spPr>
          <a:xfrm>
            <a:off x="544802" y="504313"/>
            <a:ext cx="21087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" sz="1100">
                <a:solidFill>
                  <a:schemeClr val="dk2"/>
                </a:solidFill>
                <a:highlight>
                  <a:srgbClr val="C9DAF8"/>
                </a:highlight>
                <a:latin typeface="Noto Sans"/>
                <a:ea typeface="Noto Sans"/>
                <a:cs typeface="Noto Sans"/>
                <a:sym typeface="Noto Sans"/>
              </a:rPr>
              <a:t>논대읽 (논문 대신 읽어드립니다)</a:t>
            </a:r>
            <a:endParaRPr b="1" sz="1100" u="none" cap="none" strike="noStrike">
              <a:solidFill>
                <a:schemeClr val="dk2"/>
              </a:solidFill>
              <a:highlight>
                <a:srgbClr val="C9DAF8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34"/>
          <p:cNvCxnSpPr/>
          <p:nvPr/>
        </p:nvCxnSpPr>
        <p:spPr>
          <a:xfrm>
            <a:off x="-524560" y="950618"/>
            <a:ext cx="32475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34"/>
          <p:cNvSpPr/>
          <p:nvPr/>
        </p:nvSpPr>
        <p:spPr>
          <a:xfrm>
            <a:off x="4572000" y="0"/>
            <a:ext cx="4575762" cy="5147733"/>
          </a:xfrm>
          <a:custGeom>
            <a:rect b="b" l="l" r="r" t="t"/>
            <a:pathLst>
              <a:path extrusionOk="0" h="2709333" w="2408296">
                <a:moveTo>
                  <a:pt x="0" y="0"/>
                </a:moveTo>
                <a:lnTo>
                  <a:pt x="2408296" y="0"/>
                </a:lnTo>
                <a:lnTo>
                  <a:pt x="2408296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sp>
        <p:nvSpPr>
          <p:cNvPr id="246" name="Google Shape;246;p34"/>
          <p:cNvSpPr txBox="1"/>
          <p:nvPr/>
        </p:nvSpPr>
        <p:spPr>
          <a:xfrm>
            <a:off x="524186" y="1288339"/>
            <a:ext cx="35193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900">
                <a:solidFill>
                  <a:srgbClr val="C9DAF8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Semantic Scholar</a:t>
            </a:r>
            <a:endParaRPr b="1" sz="1900">
              <a:solidFill>
                <a:srgbClr val="C9DAF8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900">
                <a:solidFill>
                  <a:srgbClr val="C9DAF8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/Connected Papers</a:t>
            </a:r>
            <a:endParaRPr b="0" i="0" sz="700" u="none" cap="none" strike="noStrike">
              <a:solidFill>
                <a:srgbClr val="C9DAF8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119625" y="2164051"/>
            <a:ext cx="42615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oto Sans"/>
              <a:buChar char="-"/>
            </a:pPr>
            <a:r>
              <a:rPr b="1" lang="ko">
                <a:solidFill>
                  <a:srgbClr val="CCCCCC"/>
                </a:solidFill>
                <a:latin typeface="Noto Sans"/>
                <a:ea typeface="Noto Sans"/>
                <a:cs typeface="Noto Sans"/>
                <a:sym typeface="Noto Sans"/>
              </a:rPr>
              <a:t>논문 간 인용/인용 관계를 시각화</a:t>
            </a:r>
            <a:r>
              <a:rPr lang="ko">
                <a:solidFill>
                  <a:srgbClr val="CCCCCC"/>
                </a:solidFill>
                <a:latin typeface="Noto Sans"/>
                <a:ea typeface="Noto Sans"/>
                <a:cs typeface="Noto Sans"/>
                <a:sym typeface="Noto Sans"/>
              </a:rPr>
              <a:t>해</a:t>
            </a:r>
            <a:endParaRPr>
              <a:solidFill>
                <a:srgbClr val="CCCCC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CCCC"/>
                </a:solidFill>
                <a:latin typeface="Noto Sans"/>
                <a:ea typeface="Noto Sans"/>
                <a:cs typeface="Noto Sans"/>
                <a:sym typeface="Noto Sans"/>
              </a:rPr>
              <a:t>연구 지형을 빠르게 파악 가능</a:t>
            </a:r>
            <a:endParaRPr>
              <a:solidFill>
                <a:srgbClr val="CCCCC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75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oto Sans"/>
              <a:buChar char="-"/>
            </a:pPr>
            <a:r>
              <a:rPr lang="ko">
                <a:solidFill>
                  <a:srgbClr val="CCCCCC"/>
                </a:solidFill>
                <a:latin typeface="Noto Sans"/>
                <a:ea typeface="Noto Sans"/>
                <a:cs typeface="Noto Sans"/>
                <a:sym typeface="Noto Sans"/>
              </a:rPr>
              <a:t>“왜 이 논문이 중요한지 / 어떻게 읽어야 하는지” 같은 학습 지원 및 </a:t>
            </a:r>
            <a:r>
              <a:rPr b="1" lang="ko">
                <a:solidFill>
                  <a:srgbClr val="CCCCCC"/>
                </a:solidFill>
                <a:latin typeface="Noto Sans"/>
                <a:ea typeface="Noto Sans"/>
                <a:cs typeface="Noto Sans"/>
                <a:sym typeface="Noto Sans"/>
              </a:rPr>
              <a:t>난이도 조절은 불가능</a:t>
            </a:r>
            <a:endParaRPr b="1">
              <a:solidFill>
                <a:srgbClr val="CCCCC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CCCCC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524251" y="439525"/>
            <a:ext cx="344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차별점 - Research Mate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49" name="Google Shape;249;p34"/>
          <p:cNvSpPr txBox="1"/>
          <p:nvPr/>
        </p:nvSpPr>
        <p:spPr>
          <a:xfrm>
            <a:off x="5110053" y="1358089"/>
            <a:ext cx="3519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900">
                <a:solidFill>
                  <a:srgbClr val="F3F3F3"/>
                </a:solidFill>
                <a:latin typeface="Noto Sans"/>
                <a:ea typeface="Noto Sans"/>
                <a:cs typeface="Noto Sans"/>
                <a:sym typeface="Noto Sans"/>
              </a:rPr>
              <a:t>Research Rabbit</a:t>
            </a:r>
            <a:endParaRPr b="0" i="0" sz="700" u="none" cap="none" strike="noStrike">
              <a:solidFill>
                <a:srgbClr val="F3F3F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50" name="Google Shape;250;p34"/>
          <p:cNvSpPr txBox="1"/>
          <p:nvPr/>
        </p:nvSpPr>
        <p:spPr>
          <a:xfrm>
            <a:off x="4774152" y="2004251"/>
            <a:ext cx="40506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oto Sans"/>
              <a:buChar char="-"/>
            </a:pPr>
            <a:r>
              <a:rPr b="1" lang="ko">
                <a:solidFill>
                  <a:srgbClr val="CCCCCC"/>
                </a:solidFill>
                <a:latin typeface="Noto Sans"/>
                <a:ea typeface="Noto Sans"/>
                <a:cs typeface="Noto Sans"/>
                <a:sym typeface="Noto Sans"/>
              </a:rPr>
              <a:t>관심 논문을 기반으로 추천</a:t>
            </a:r>
            <a:r>
              <a:rPr lang="ko">
                <a:solidFill>
                  <a:srgbClr val="CCCCCC"/>
                </a:solidFill>
                <a:latin typeface="Noto Sans"/>
                <a:ea typeface="Noto Sans"/>
                <a:cs typeface="Noto Sans"/>
                <a:sym typeface="Noto Sans"/>
              </a:rPr>
              <a:t>을 확장해</a:t>
            </a:r>
            <a:endParaRPr>
              <a:solidFill>
                <a:srgbClr val="CCCCC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CCCC"/>
                </a:solidFill>
                <a:latin typeface="Noto Sans"/>
                <a:ea typeface="Noto Sans"/>
                <a:cs typeface="Noto Sans"/>
                <a:sym typeface="Noto Sans"/>
              </a:rPr>
              <a:t>관련 연구를 탐색하기 쉬움</a:t>
            </a:r>
            <a:endParaRPr>
              <a:solidFill>
                <a:srgbClr val="CCCCC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75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oto Sans"/>
              <a:buChar char="-"/>
            </a:pPr>
            <a:r>
              <a:rPr lang="ko">
                <a:solidFill>
                  <a:srgbClr val="CCCCCC"/>
                </a:solidFill>
                <a:latin typeface="Noto Sans"/>
                <a:ea typeface="Noto Sans"/>
                <a:cs typeface="Noto Sans"/>
                <a:sym typeface="Noto Sans"/>
              </a:rPr>
              <a:t>추천 이후의 요약/질의응답/학습가이드가 약해 </a:t>
            </a:r>
            <a:r>
              <a:rPr b="1" lang="ko">
                <a:solidFill>
                  <a:srgbClr val="CCCCCC"/>
                </a:solidFill>
                <a:latin typeface="Noto Sans"/>
                <a:ea typeface="Noto Sans"/>
                <a:cs typeface="Noto Sans"/>
                <a:sym typeface="Noto Sans"/>
              </a:rPr>
              <a:t>“추천은 되는데 읽기/이해는 따로”</a:t>
            </a:r>
            <a:r>
              <a:rPr lang="ko">
                <a:solidFill>
                  <a:srgbClr val="CCCCCC"/>
                </a:solidFill>
                <a:latin typeface="Noto Sans"/>
                <a:ea typeface="Noto Sans"/>
                <a:cs typeface="Noto Sans"/>
                <a:sym typeface="Noto Sans"/>
              </a:rPr>
              <a:t>가 됨</a:t>
            </a:r>
            <a:endParaRPr>
              <a:solidFill>
                <a:srgbClr val="CCCCC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CCCCC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3479254" y="2968025"/>
            <a:ext cx="218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900">
                <a:solidFill>
                  <a:srgbClr val="CC0000"/>
                </a:solidFill>
                <a:latin typeface="Noto Sans"/>
                <a:ea typeface="Noto Sans"/>
                <a:cs typeface="Noto Sans"/>
                <a:sym typeface="Noto Sans"/>
              </a:rPr>
              <a:t>Research - Mate</a:t>
            </a:r>
            <a:endParaRPr b="0" i="0" sz="700" u="none" cap="none" strike="noStrike">
              <a:solidFill>
                <a:srgbClr val="CC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52" name="Google Shape;252;p34"/>
          <p:cNvSpPr/>
          <p:nvPr/>
        </p:nvSpPr>
        <p:spPr>
          <a:xfrm>
            <a:off x="1171800" y="3394450"/>
            <a:ext cx="6800400" cy="1509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53" name="Google Shape;253;p34"/>
          <p:cNvSpPr txBox="1"/>
          <p:nvPr/>
        </p:nvSpPr>
        <p:spPr>
          <a:xfrm>
            <a:off x="1195050" y="3581000"/>
            <a:ext cx="67539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Multi-Agent 구조를 기반으로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추천-요약-질의응답-학습 피드백을 하나의 프로세스로 통합 제공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dk1"/>
                </a:solidFill>
              </a:rPr>
              <a:t>사용자의 이해도와 관심사를 지속적으로 파악해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dk1"/>
                </a:solidFill>
              </a:rPr>
              <a:t>난이도와 주제 범위를 자동 조정 제안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" name="Google Shape;258;p35"/>
          <p:cNvCxnSpPr/>
          <p:nvPr/>
        </p:nvCxnSpPr>
        <p:spPr>
          <a:xfrm>
            <a:off x="4198569" y="3233431"/>
            <a:ext cx="74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p35"/>
          <p:cNvSpPr txBox="1"/>
          <p:nvPr/>
        </p:nvSpPr>
        <p:spPr>
          <a:xfrm>
            <a:off x="1489196" y="2210100"/>
            <a:ext cx="6165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lang="ko" sz="47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타겟 사용자</a:t>
            </a:r>
            <a:endParaRPr b="1" i="0" sz="7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3653059" y="1857688"/>
            <a:ext cx="183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SECTION 0</a:t>
            </a:r>
            <a:r>
              <a:rPr lang="ko" sz="16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0" i="0" sz="7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36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6" name="Google Shape;266;p36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타겟 사용자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881455" y="3295538"/>
            <a:ext cx="2282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5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논문 입문 학부생</a:t>
            </a:r>
            <a:endParaRPr b="1" i="0" sz="15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397199" y="3782850"/>
            <a:ext cx="3502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전문용어/구조가 어려워 막막함 </a:t>
            </a:r>
            <a:endParaRPr b="1" sz="190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69" name="Google Shape;269;p36"/>
          <p:cNvSpPr txBox="1"/>
          <p:nvPr/>
        </p:nvSpPr>
        <p:spPr>
          <a:xfrm>
            <a:off x="5888299" y="2078720"/>
            <a:ext cx="103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6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💡</a:t>
            </a:r>
            <a:endParaRPr sz="6000"/>
          </a:p>
        </p:txBody>
      </p:sp>
      <p:sp>
        <p:nvSpPr>
          <p:cNvPr id="270" name="Google Shape;270;p36"/>
          <p:cNvSpPr txBox="1"/>
          <p:nvPr/>
        </p:nvSpPr>
        <p:spPr>
          <a:xfrm>
            <a:off x="4572006" y="3064688"/>
            <a:ext cx="381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난이도별 요약 + 용어 설명 + 챗봇 Q&amp;A</a:t>
            </a:r>
            <a:r>
              <a:rPr lang="ko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로 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진입장벽 ⬇️ 이해도 </a:t>
            </a:r>
            <a:r>
              <a:rPr lang="ko" sz="2000">
                <a:solidFill>
                  <a:schemeClr val="dk1"/>
                </a:solidFill>
                <a:highlight>
                  <a:srgbClr val="A4C2F4"/>
                </a:highlight>
              </a:rPr>
              <a:t>⬆️</a:t>
            </a:r>
            <a:endParaRPr sz="2000">
              <a:solidFill>
                <a:schemeClr val="dk1"/>
              </a:solidFill>
              <a:highlight>
                <a:srgbClr val="A4C2F4"/>
              </a:highlight>
            </a:endParaRPr>
          </a:p>
          <a:p>
            <a:pPr indent="0" lvl="0" marL="0" rtl="0" algn="ctr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71" name="Google Shape;271;p36"/>
          <p:cNvSpPr txBox="1"/>
          <p:nvPr/>
        </p:nvSpPr>
        <p:spPr>
          <a:xfrm>
            <a:off x="522501" y="40246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→ 기초부터, 짧고 쉬운 논문으로</a:t>
            </a:r>
            <a:endParaRPr b="1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시작하고 싶음 </a:t>
            </a:r>
            <a:endParaRPr b="1"/>
          </a:p>
        </p:txBody>
      </p:sp>
      <p:pic>
        <p:nvPicPr>
          <p:cNvPr id="272" name="Google Shape;2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47815">
            <a:off x="2588730" y="1980298"/>
            <a:ext cx="1372240" cy="103585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 txBox="1"/>
          <p:nvPr/>
        </p:nvSpPr>
        <p:spPr>
          <a:xfrm>
            <a:off x="3313503" y="1847907"/>
            <a:ext cx="18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>
                <a:solidFill>
                  <a:srgbClr val="CC0000"/>
                </a:solidFill>
              </a:rPr>
              <a:t>학부 2~4학년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274" name="Google Shape;274;p36"/>
          <p:cNvSpPr txBox="1"/>
          <p:nvPr/>
        </p:nvSpPr>
        <p:spPr>
          <a:xfrm>
            <a:off x="1426351" y="1655675"/>
            <a:ext cx="1443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0">
                <a:solidFill>
                  <a:schemeClr val="dk1"/>
                </a:solidFill>
              </a:rPr>
              <a:t>💁🏻</a:t>
            </a:r>
            <a:endParaRPr sz="10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9" name="Google Shape;279;p37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" name="Google Shape;280;p37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타겟 사용자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1" name="Google Shape;281;p37"/>
          <p:cNvSpPr txBox="1"/>
          <p:nvPr/>
        </p:nvSpPr>
        <p:spPr>
          <a:xfrm>
            <a:off x="4873631" y="1340988"/>
            <a:ext cx="38100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lt1"/>
                </a:solidFill>
              </a:rPr>
              <a:t>arXiv에는 매일 수천 편의 논문이 올라오지만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lt1"/>
                </a:solidFill>
              </a:rPr>
              <a:t>자신의 수준과 관심사에 맞는 논문을 찾긴 쉽지 않음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833074" y="3295550"/>
            <a:ext cx="2707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5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꾸준한 학습을 원하는 대학원생</a:t>
            </a:r>
            <a:endParaRPr b="1" i="0" sz="15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3" name="Google Shape;283;p37"/>
          <p:cNvSpPr txBox="1"/>
          <p:nvPr/>
        </p:nvSpPr>
        <p:spPr>
          <a:xfrm>
            <a:off x="657980" y="3791175"/>
            <a:ext cx="2882700" cy="1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최신 동향은 보고 싶지만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매일 arXiv 확인할 시간 부족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→ 하루 3편 부담 없이 읽고 싶음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50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4" name="Google Shape;284;p37"/>
          <p:cNvSpPr txBox="1"/>
          <p:nvPr/>
        </p:nvSpPr>
        <p:spPr>
          <a:xfrm>
            <a:off x="5888299" y="2078720"/>
            <a:ext cx="103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6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💡</a:t>
            </a:r>
            <a:endParaRPr sz="6000"/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47815">
            <a:off x="2588730" y="1980298"/>
            <a:ext cx="1372240" cy="103585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7"/>
          <p:cNvSpPr txBox="1"/>
          <p:nvPr/>
        </p:nvSpPr>
        <p:spPr>
          <a:xfrm>
            <a:off x="4500956" y="3148213"/>
            <a:ext cx="3810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관심 분야 맞춤 추천 + 관계/맥락 분석</a:t>
            </a:r>
            <a:r>
              <a:rPr lang="ko" sz="1500">
                <a:solidFill>
                  <a:schemeClr val="dk1"/>
                </a:solidFill>
              </a:rPr>
              <a:t>으로</a:t>
            </a:r>
            <a:r>
              <a:rPr b="1" lang="ko" sz="1500">
                <a:solidFill>
                  <a:schemeClr val="dk1"/>
                </a:solidFill>
              </a:rPr>
              <a:t>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5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ko" sz="2100">
                <a:solidFill>
                  <a:schemeClr val="dk1"/>
                </a:solidFill>
                <a:highlight>
                  <a:srgbClr val="A4C2F4"/>
                </a:highlight>
              </a:rPr>
              <a:t>빠르게 핵심 파악</a:t>
            </a:r>
            <a:endParaRPr sz="2100">
              <a:solidFill>
                <a:schemeClr val="dk1"/>
              </a:solidFill>
              <a:highlight>
                <a:srgbClr val="A4C2F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7" name="Google Shape;287;p37"/>
          <p:cNvSpPr txBox="1"/>
          <p:nvPr/>
        </p:nvSpPr>
        <p:spPr>
          <a:xfrm>
            <a:off x="3181750" y="1922800"/>
            <a:ext cx="19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>
                <a:solidFill>
                  <a:srgbClr val="CC0000"/>
                </a:solidFill>
              </a:rPr>
              <a:t>석사 1년</a:t>
            </a:r>
            <a:r>
              <a:rPr b="1" lang="ko">
                <a:solidFill>
                  <a:srgbClr val="CC0000"/>
                </a:solidFill>
              </a:rPr>
              <a:t>차 </a:t>
            </a:r>
            <a:r>
              <a:rPr b="1" lang="ko">
                <a:solidFill>
                  <a:srgbClr val="CC0000"/>
                </a:solidFill>
              </a:rPr>
              <a:t>~ 박사 과정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288" name="Google Shape;288;p37"/>
          <p:cNvSpPr txBox="1"/>
          <p:nvPr/>
        </p:nvSpPr>
        <p:spPr>
          <a:xfrm>
            <a:off x="1346755" y="1636313"/>
            <a:ext cx="1727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0">
                <a:solidFill>
                  <a:schemeClr val="dk1"/>
                </a:solidFill>
              </a:rPr>
              <a:t>👩🏻‍🎓</a:t>
            </a:r>
            <a:endParaRPr sz="10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38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4" name="Google Shape;294;p38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타겟 사용자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95" name="Google Shape;295;p38"/>
          <p:cNvSpPr txBox="1"/>
          <p:nvPr/>
        </p:nvSpPr>
        <p:spPr>
          <a:xfrm>
            <a:off x="4873631" y="1340988"/>
            <a:ext cx="38100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lt1"/>
                </a:solidFill>
              </a:rPr>
              <a:t>arXiv에는 매일 수천 편의 논문이 올라오지만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lt1"/>
                </a:solidFill>
              </a:rPr>
              <a:t>자신의 수준과 관심사에 맞는 논문을 찾긴 쉽지 않음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296" name="Google Shape;296;p38"/>
          <p:cNvSpPr txBox="1"/>
          <p:nvPr/>
        </p:nvSpPr>
        <p:spPr>
          <a:xfrm>
            <a:off x="833074" y="3208464"/>
            <a:ext cx="270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5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논문 리딩 습관을 만들고 싶은</a:t>
            </a:r>
            <a:endParaRPr b="1" sz="150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5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취준생/ 주니어 개발자</a:t>
            </a:r>
            <a:endParaRPr b="1" sz="150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97" name="Google Shape;297;p38"/>
          <p:cNvSpPr txBox="1"/>
          <p:nvPr/>
        </p:nvSpPr>
        <p:spPr>
          <a:xfrm>
            <a:off x="657880" y="3955650"/>
            <a:ext cx="2882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학습 경로가 없어 혼자 꾸준히 하기 어려움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 → 논문 읽기 루틴이 필요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98" name="Google Shape;298;p38"/>
          <p:cNvSpPr txBox="1"/>
          <p:nvPr/>
        </p:nvSpPr>
        <p:spPr>
          <a:xfrm>
            <a:off x="5888299" y="2078720"/>
            <a:ext cx="103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6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💡</a:t>
            </a:r>
            <a:endParaRPr sz="6000"/>
          </a:p>
        </p:txBody>
      </p:sp>
      <p:sp>
        <p:nvSpPr>
          <p:cNvPr id="299" name="Google Shape;299;p38"/>
          <p:cNvSpPr txBox="1"/>
          <p:nvPr/>
        </p:nvSpPr>
        <p:spPr>
          <a:xfrm>
            <a:off x="4500956" y="3148213"/>
            <a:ext cx="381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매일 3편 루틴 + 조언 Agent 피드백</a:t>
            </a:r>
            <a:r>
              <a:rPr lang="ko" sz="1500">
                <a:solidFill>
                  <a:schemeClr val="dk1"/>
                </a:solidFill>
              </a:rPr>
              <a:t>으로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5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ko" sz="2100">
                <a:solidFill>
                  <a:schemeClr val="dk1"/>
                </a:solidFill>
                <a:highlight>
                  <a:srgbClr val="A4C2F4"/>
                </a:highlight>
              </a:rPr>
              <a:t>습관 형성, 난이도 점진 상승</a:t>
            </a:r>
            <a:br>
              <a:rPr b="1" lang="ko" sz="2100">
                <a:solidFill>
                  <a:schemeClr val="dk1"/>
                </a:solidFill>
                <a:highlight>
                  <a:srgbClr val="A4C2F4"/>
                </a:highlight>
              </a:rPr>
            </a:br>
            <a:endParaRPr b="1" sz="2100">
              <a:solidFill>
                <a:schemeClr val="dk1"/>
              </a:solidFill>
              <a:highlight>
                <a:srgbClr val="A4C2F4"/>
              </a:highlight>
            </a:endParaRPr>
          </a:p>
        </p:txBody>
      </p:sp>
      <p:pic>
        <p:nvPicPr>
          <p:cNvPr id="300" name="Google Shape;3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47815">
            <a:off x="2588730" y="1980298"/>
            <a:ext cx="1372240" cy="103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8"/>
          <p:cNvSpPr txBox="1"/>
          <p:nvPr/>
        </p:nvSpPr>
        <p:spPr>
          <a:xfrm>
            <a:off x="3252675" y="1678513"/>
            <a:ext cx="198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>
                <a:solidFill>
                  <a:srgbClr val="CC0000"/>
                </a:solidFill>
              </a:rPr>
              <a:t>AI/ML 커리어 전환 준비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02" name="Google Shape;302;p38"/>
          <p:cNvSpPr txBox="1"/>
          <p:nvPr/>
        </p:nvSpPr>
        <p:spPr>
          <a:xfrm>
            <a:off x="3540575" y="1925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>
                <a:solidFill>
                  <a:srgbClr val="CC0000"/>
                </a:solidFill>
              </a:rPr>
              <a:t>/ 트렌드 따라가려는 실무자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03" name="Google Shape;303;p38"/>
          <p:cNvSpPr txBox="1"/>
          <p:nvPr/>
        </p:nvSpPr>
        <p:spPr>
          <a:xfrm>
            <a:off x="1346755" y="1549227"/>
            <a:ext cx="1727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0">
                <a:solidFill>
                  <a:schemeClr val="dk1"/>
                </a:solidFill>
              </a:rPr>
              <a:t>👨🏻‍💻</a:t>
            </a:r>
            <a:endParaRPr sz="10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" name="Google Shape;308;p39"/>
          <p:cNvCxnSpPr/>
          <p:nvPr/>
        </p:nvCxnSpPr>
        <p:spPr>
          <a:xfrm>
            <a:off x="4198569" y="3233431"/>
            <a:ext cx="74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39"/>
          <p:cNvSpPr txBox="1"/>
          <p:nvPr/>
        </p:nvSpPr>
        <p:spPr>
          <a:xfrm>
            <a:off x="1489196" y="2210100"/>
            <a:ext cx="6165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lang="ko" sz="47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주요 화면 구성</a:t>
            </a:r>
            <a:endParaRPr b="1" i="0" sz="7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10" name="Google Shape;310;p39"/>
          <p:cNvSpPr txBox="1"/>
          <p:nvPr/>
        </p:nvSpPr>
        <p:spPr>
          <a:xfrm>
            <a:off x="3653059" y="1857688"/>
            <a:ext cx="183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SECTION 0</a:t>
            </a:r>
            <a:r>
              <a:rPr lang="ko" sz="16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r>
            <a:endParaRPr b="0" i="0" sz="7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40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6" name="Google Shape;316;p40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회원가입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17" name="Google Shape;317;p40"/>
          <p:cNvSpPr txBox="1"/>
          <p:nvPr/>
        </p:nvSpPr>
        <p:spPr>
          <a:xfrm>
            <a:off x="337500" y="2910000"/>
            <a:ext cx="36750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논문 관심 분야와 원하는 난이도 설정 가능</a:t>
            </a:r>
            <a:endParaRPr b="1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999999"/>
                </a:solidFill>
                <a:latin typeface="Noto Sans"/>
                <a:ea typeface="Noto Sans"/>
                <a:cs typeface="Noto Sans"/>
                <a:sym typeface="Noto Sans"/>
              </a:rPr>
              <a:t>개인 맞춤형 추천 기반 마련</a:t>
            </a:r>
            <a:endParaRPr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18" name="Google Shape;318;p40"/>
          <p:cNvSpPr txBox="1"/>
          <p:nvPr/>
        </p:nvSpPr>
        <p:spPr>
          <a:xfrm>
            <a:off x="834600" y="2425500"/>
            <a:ext cx="2764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900">
                <a:solidFill>
                  <a:schemeClr val="lt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개인화 추천을 위한 첫 단계</a:t>
            </a:r>
            <a:endParaRPr b="1" sz="700" u="none" cap="none" strike="noStrike">
              <a:solidFill>
                <a:schemeClr val="lt1"/>
              </a:solidFill>
              <a:highlight>
                <a:srgbClr val="A4C2F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9" name="Google Shape;319;p40" title="화면 캡처 2025-12-15 0053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000" y="382500"/>
            <a:ext cx="3715550" cy="445620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0"/>
          <p:cNvSpPr/>
          <p:nvPr/>
        </p:nvSpPr>
        <p:spPr>
          <a:xfrm>
            <a:off x="4882500" y="2662500"/>
            <a:ext cx="3048900" cy="11550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" name="Google Shape;321;p40"/>
          <p:cNvCxnSpPr/>
          <p:nvPr/>
        </p:nvCxnSpPr>
        <p:spPr>
          <a:xfrm>
            <a:off x="3915000" y="3157500"/>
            <a:ext cx="967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Google Shape;326;p41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7" name="Google Shape;327;p41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홈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28" name="Google Shape;3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60" y="1108338"/>
            <a:ext cx="4910302" cy="371873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1"/>
          <p:cNvSpPr/>
          <p:nvPr/>
        </p:nvSpPr>
        <p:spPr>
          <a:xfrm>
            <a:off x="3893685" y="1732500"/>
            <a:ext cx="3960000" cy="1042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1"/>
          <p:cNvSpPr/>
          <p:nvPr/>
        </p:nvSpPr>
        <p:spPr>
          <a:xfrm>
            <a:off x="3893825" y="2874900"/>
            <a:ext cx="3960000" cy="8901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1"/>
          <p:cNvSpPr txBox="1"/>
          <p:nvPr/>
        </p:nvSpPr>
        <p:spPr>
          <a:xfrm>
            <a:off x="1703685" y="2002500"/>
            <a:ext cx="20550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accent1"/>
                </a:solidFill>
                <a:latin typeface="Noto Sans"/>
                <a:ea typeface="Noto Sans"/>
                <a:cs typeface="Noto Sans"/>
                <a:sym typeface="Noto Sans"/>
              </a:rPr>
              <a:t>오늘의 조언</a:t>
            </a:r>
            <a:endParaRPr b="1" sz="1300">
              <a:solidFill>
                <a:schemeClr val="accen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Noto Sans"/>
                <a:ea typeface="Noto Sans"/>
                <a:cs typeface="Noto Sans"/>
                <a:sym typeface="Noto Sans"/>
              </a:rPr>
              <a:t>관심 분야/난이도 변경 제안</a:t>
            </a:r>
            <a:endParaRPr sz="130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1128585" y="3116700"/>
            <a:ext cx="2630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accent4"/>
                </a:solidFill>
                <a:latin typeface="Noto Sans"/>
                <a:ea typeface="Noto Sans"/>
                <a:cs typeface="Noto Sans"/>
                <a:sym typeface="Noto Sans"/>
              </a:rPr>
              <a:t>직접 공부하고 싶은 논문 추가하기</a:t>
            </a:r>
            <a:endParaRPr b="1" sz="1300">
              <a:solidFill>
                <a:schemeClr val="accent4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Noto Sans"/>
                <a:ea typeface="Noto Sans"/>
                <a:cs typeface="Noto Sans"/>
                <a:sym typeface="Noto Sans"/>
              </a:rPr>
              <a:t>arXiv ID 입력 시 학습 목록에 추가</a:t>
            </a:r>
            <a:endParaRPr sz="130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636421" y="1380275"/>
            <a:ext cx="3210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900">
                <a:solidFill>
                  <a:schemeClr val="lt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논문 학습을 시작하는 메인 화면          </a:t>
            </a:r>
            <a:endParaRPr b="1" sz="700" u="none" cap="none" strike="noStrike">
              <a:solidFill>
                <a:schemeClr val="lt1"/>
              </a:solidFill>
              <a:highlight>
                <a:srgbClr val="A4C2F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8" name="Google Shape;338;p42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9" name="Google Shape;339;p42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오늘 추천 논문 - 3</a:t>
            </a: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편의 논문 추천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40" name="Google Shape;3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300" y="1371935"/>
            <a:ext cx="4796600" cy="3114088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2"/>
          <p:cNvSpPr txBox="1"/>
          <p:nvPr/>
        </p:nvSpPr>
        <p:spPr>
          <a:xfrm>
            <a:off x="708375" y="1252625"/>
            <a:ext cx="27894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800">
                <a:solidFill>
                  <a:schemeClr val="lt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관심사&amp;난이도를 반영한</a:t>
            </a:r>
            <a:endParaRPr b="1" sz="1800">
              <a:solidFill>
                <a:schemeClr val="lt1"/>
              </a:solidFill>
              <a:highlight>
                <a:srgbClr val="A4C2F4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800">
                <a:solidFill>
                  <a:schemeClr val="lt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하루 3편 논문 추천</a:t>
            </a:r>
            <a:endParaRPr b="1" sz="600" u="none" cap="none" strike="noStrike">
              <a:solidFill>
                <a:schemeClr val="lt1"/>
              </a:solidFill>
              <a:highlight>
                <a:srgbClr val="A4C2F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42" name="Google Shape;342;p42"/>
          <p:cNvSpPr/>
          <p:nvPr/>
        </p:nvSpPr>
        <p:spPr>
          <a:xfrm>
            <a:off x="4026050" y="2238275"/>
            <a:ext cx="3962100" cy="23481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7" name="Google Shape;347;p43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8" name="Google Shape;348;p43"/>
          <p:cNvSpPr txBox="1"/>
          <p:nvPr/>
        </p:nvSpPr>
        <p:spPr>
          <a:xfrm>
            <a:off x="708375" y="1252625"/>
            <a:ext cx="27894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800">
                <a:solidFill>
                  <a:schemeClr val="lt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관심사&amp;난이도를 반영한</a:t>
            </a:r>
            <a:endParaRPr b="1" sz="1800">
              <a:solidFill>
                <a:schemeClr val="lt1"/>
              </a:solidFill>
              <a:highlight>
                <a:srgbClr val="A4C2F4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800">
                <a:solidFill>
                  <a:schemeClr val="lt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하루 3편 논문 추천</a:t>
            </a:r>
            <a:endParaRPr b="1" sz="600" u="none" cap="none" strike="noStrike">
              <a:solidFill>
                <a:schemeClr val="lt1"/>
              </a:solidFill>
              <a:highlight>
                <a:srgbClr val="A4C2F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49" name="Google Shape;3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775" y="1108350"/>
            <a:ext cx="5341426" cy="383766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3"/>
          <p:cNvSpPr txBox="1"/>
          <p:nvPr/>
        </p:nvSpPr>
        <p:spPr>
          <a:xfrm>
            <a:off x="867685" y="2892600"/>
            <a:ext cx="26301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accent4"/>
                </a:solidFill>
                <a:latin typeface="Noto Sans"/>
                <a:ea typeface="Noto Sans"/>
                <a:cs typeface="Noto Sans"/>
                <a:sym typeface="Noto Sans"/>
              </a:rPr>
              <a:t>논문 관계 분석</a:t>
            </a:r>
            <a:endParaRPr b="1" sz="1300">
              <a:solidFill>
                <a:schemeClr val="accent4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Noto Sans"/>
                <a:ea typeface="Noto Sans"/>
                <a:cs typeface="Noto Sans"/>
                <a:sym typeface="Noto Sans"/>
              </a:rPr>
              <a:t>인용 관계 분석하여 시각화 및</a:t>
            </a:r>
            <a:endParaRPr sz="1300">
              <a:solidFill>
                <a:srgbClr val="999999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Noto Sans"/>
                <a:ea typeface="Noto Sans"/>
                <a:cs typeface="Noto Sans"/>
                <a:sym typeface="Noto Sans"/>
              </a:rPr>
              <a:t>추가로 읽어볼만한 논문 추천</a:t>
            </a:r>
            <a:endParaRPr sz="1300">
              <a:solidFill>
                <a:srgbClr val="999999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1" name="Google Shape;351;p43"/>
          <p:cNvSpPr/>
          <p:nvPr/>
        </p:nvSpPr>
        <p:spPr>
          <a:xfrm>
            <a:off x="3699950" y="2274575"/>
            <a:ext cx="4864500" cy="27201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3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오늘 추천 논문 - 논문 관계 분석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/>
        </p:nvSpPr>
        <p:spPr>
          <a:xfrm>
            <a:off x="517658" y="443825"/>
            <a:ext cx="128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ko" sz="340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목차</a:t>
            </a:r>
            <a:endParaRPr b="1" i="0" sz="33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5361624" y="508930"/>
            <a:ext cx="3268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ko" sz="15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문제 정의 및 솔루션 제안</a:t>
            </a:r>
            <a:endParaRPr b="0" i="0" sz="15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361600" y="2514799"/>
            <a:ext cx="3268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ko" sz="15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Agentic AI 활용 포인트</a:t>
            </a:r>
            <a:endParaRPr b="1" i="0" sz="15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5361600" y="4019200"/>
            <a:ext cx="3268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ko" sz="15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품질 및 안정성</a:t>
            </a:r>
            <a:endParaRPr b="1" i="0" sz="15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5361600" y="1010398"/>
            <a:ext cx="3268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ko" sz="15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서비스 목표 및 핵심 기능 &amp; </a:t>
            </a:r>
            <a:r>
              <a:rPr b="1" lang="ko" sz="15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차별점</a:t>
            </a:r>
            <a:endParaRPr b="1" sz="1500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5361600" y="3016266"/>
            <a:ext cx="3268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ko" sz="15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기술 구성</a:t>
            </a:r>
            <a:endParaRPr b="1" i="0" sz="15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5361600" y="1511865"/>
            <a:ext cx="3268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ko" sz="15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타겟 사용자</a:t>
            </a:r>
            <a:endParaRPr b="0" i="0" sz="15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5361600" y="2013332"/>
            <a:ext cx="3268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ko" sz="15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주요 화면 구성</a:t>
            </a:r>
            <a:endParaRPr b="0" i="0" sz="15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5361600" y="3517733"/>
            <a:ext cx="3268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ko" sz="15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카카오 MCP 활용</a:t>
            </a:r>
            <a:endParaRPr b="1" i="0" sz="15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4884675" y="508930"/>
            <a:ext cx="477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b="0" i="0" sz="15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4884675" y="2514799"/>
            <a:ext cx="477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b="0" i="0" sz="15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4884675" y="4019200"/>
            <a:ext cx="477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08</a:t>
            </a:r>
            <a:endParaRPr b="0" i="0" sz="15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4884675" y="1010398"/>
            <a:ext cx="477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b="0" i="0" sz="15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4884675" y="3016266"/>
            <a:ext cx="477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b="0" i="0" sz="15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4884675" y="1511865"/>
            <a:ext cx="477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b="0" i="0" sz="15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4884675" y="2013332"/>
            <a:ext cx="477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5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4884675" y="3517733"/>
            <a:ext cx="477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07</a:t>
            </a:r>
            <a:endParaRPr b="0" i="0" sz="15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55" name="Google Shape;155;p26"/>
          <p:cNvCxnSpPr/>
          <p:nvPr/>
        </p:nvCxnSpPr>
        <p:spPr>
          <a:xfrm>
            <a:off x="-460304" y="1133298"/>
            <a:ext cx="17709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" name="Google Shape;156;p26"/>
          <p:cNvSpPr txBox="1"/>
          <p:nvPr/>
        </p:nvSpPr>
        <p:spPr>
          <a:xfrm>
            <a:off x="5361600" y="4520650"/>
            <a:ext cx="3268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ko" sz="15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시연</a:t>
            </a:r>
            <a:endParaRPr b="1" i="0" sz="15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4884675" y="4520650"/>
            <a:ext cx="477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r>
              <a:rPr lang="ko" sz="15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9</a:t>
            </a:r>
            <a:endParaRPr b="0" i="0" sz="15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7" name="Google Shape;357;p44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8" name="Google Shape;358;p44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지금까지 공부한 논문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9" name="Google Shape;359;p44"/>
          <p:cNvSpPr txBox="1"/>
          <p:nvPr/>
        </p:nvSpPr>
        <p:spPr>
          <a:xfrm>
            <a:off x="441226" y="1237600"/>
            <a:ext cx="3908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700">
                <a:solidFill>
                  <a:schemeClr val="lt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학습 이력을 한눈에 확인하는 논문 아카이브</a:t>
            </a:r>
            <a:endParaRPr b="1" i="0" sz="500" u="none" cap="none" strike="noStrike">
              <a:solidFill>
                <a:schemeClr val="lt1"/>
              </a:solidFill>
              <a:highlight>
                <a:srgbClr val="A4C2F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60" name="Google Shape;3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885" y="944550"/>
            <a:ext cx="4188715" cy="3600893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4"/>
          <p:cNvSpPr txBox="1"/>
          <p:nvPr/>
        </p:nvSpPr>
        <p:spPr>
          <a:xfrm>
            <a:off x="1207197" y="3132750"/>
            <a:ext cx="3364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accent4"/>
                </a:solidFill>
                <a:latin typeface="Noto Sans"/>
                <a:ea typeface="Noto Sans"/>
                <a:cs typeface="Noto Sans"/>
                <a:sym typeface="Noto Sans"/>
              </a:rPr>
              <a:t>가입 후 지금까지 학습한 모든 논문 기록 제공</a:t>
            </a:r>
            <a:endParaRPr b="1" sz="1300">
              <a:solidFill>
                <a:schemeClr val="accent4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>
                <a:solidFill>
                  <a:srgbClr val="999999"/>
                </a:solidFill>
                <a:latin typeface="Noto Sans"/>
                <a:ea typeface="Noto Sans"/>
                <a:cs typeface="Noto Sans"/>
                <a:sym typeface="Noto Sans"/>
              </a:rPr>
              <a:t>직접 추가한 논문은 UI에 별도 표시</a:t>
            </a:r>
            <a:endParaRPr sz="1300">
              <a:solidFill>
                <a:srgbClr val="999999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2" name="Google Shape;362;p44"/>
          <p:cNvSpPr/>
          <p:nvPr/>
        </p:nvSpPr>
        <p:spPr>
          <a:xfrm>
            <a:off x="4802875" y="1336700"/>
            <a:ext cx="4075500" cy="3401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75" y="1424800"/>
            <a:ext cx="4723725" cy="34879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Google Shape;368;p45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9" name="Google Shape;369;p45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지금까지 공부한 논문 - 논문 상세 페이지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0" name="Google Shape;370;p45"/>
          <p:cNvSpPr txBox="1"/>
          <p:nvPr/>
        </p:nvSpPr>
        <p:spPr>
          <a:xfrm>
            <a:off x="4844100" y="2069375"/>
            <a:ext cx="4077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accent1"/>
                </a:solidFill>
                <a:latin typeface="Noto Sans"/>
                <a:ea typeface="Noto Sans"/>
                <a:cs typeface="Noto Sans"/>
                <a:sym typeface="Noto Sans"/>
              </a:rPr>
              <a:t>논문 정보</a:t>
            </a:r>
            <a:endParaRPr b="1" sz="1300">
              <a:solidFill>
                <a:schemeClr val="accen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논문 제목, 원문 초록(Abstract),</a:t>
            </a:r>
            <a:endParaRPr sz="12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키워드, </a:t>
            </a:r>
            <a:r>
              <a:rPr lang="ko" sz="12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PDF URL, </a:t>
            </a:r>
            <a:r>
              <a:rPr lang="ko" sz="12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인용 정보</a:t>
            </a:r>
            <a:r>
              <a:rPr lang="ko" sz="12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 제공</a:t>
            </a:r>
            <a:endParaRPr sz="12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1" name="Google Shape;371;p45"/>
          <p:cNvSpPr txBox="1"/>
          <p:nvPr/>
        </p:nvSpPr>
        <p:spPr>
          <a:xfrm>
            <a:off x="4844100" y="1279875"/>
            <a:ext cx="39801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700">
                <a:solidFill>
                  <a:schemeClr val="lt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원문부터 AI 설명, AI Q&amp;A </a:t>
            </a:r>
            <a:r>
              <a:rPr b="1" lang="ko" sz="1700">
                <a:solidFill>
                  <a:schemeClr val="lt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기록</a:t>
            </a:r>
            <a:r>
              <a:rPr b="1" lang="ko" sz="1700">
                <a:solidFill>
                  <a:schemeClr val="lt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까지</a:t>
            </a:r>
            <a:endParaRPr b="1" sz="1700">
              <a:solidFill>
                <a:schemeClr val="lt1"/>
              </a:solidFill>
              <a:highlight>
                <a:srgbClr val="A4C2F4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700">
                <a:solidFill>
                  <a:schemeClr val="lt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한 화면에서</a:t>
            </a:r>
            <a:endParaRPr b="1" i="0" sz="500" u="none" cap="none" strike="noStrike">
              <a:solidFill>
                <a:schemeClr val="lt1"/>
              </a:solidFill>
              <a:highlight>
                <a:srgbClr val="A4C2F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2" name="Google Shape;372;p45"/>
          <p:cNvSpPr txBox="1"/>
          <p:nvPr/>
        </p:nvSpPr>
        <p:spPr>
          <a:xfrm>
            <a:off x="4844100" y="3318347"/>
            <a:ext cx="40776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accent4"/>
                </a:solidFill>
                <a:latin typeface="Noto Sans"/>
                <a:ea typeface="Noto Sans"/>
                <a:cs typeface="Noto Sans"/>
                <a:sym typeface="Noto Sans"/>
              </a:rPr>
              <a:t>이 논문에 대해 챗봇에게 질문하기</a:t>
            </a:r>
            <a:endParaRPr b="1" sz="1300">
              <a:solidFill>
                <a:schemeClr val="accent4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클릭 시 챗봇 페이지로 이동</a:t>
            </a:r>
            <a:endParaRPr sz="12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3" name="Google Shape;373;p45"/>
          <p:cNvSpPr/>
          <p:nvPr/>
        </p:nvSpPr>
        <p:spPr>
          <a:xfrm>
            <a:off x="224125" y="1720900"/>
            <a:ext cx="4314300" cy="3257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5"/>
          <p:cNvSpPr/>
          <p:nvPr/>
        </p:nvSpPr>
        <p:spPr>
          <a:xfrm>
            <a:off x="3289729" y="1472779"/>
            <a:ext cx="1242300" cy="2160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9" name="Google Shape;379;p46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0" name="Google Shape;380;p46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지금까지 공부한 논문 - 논문 상세 페이지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1" name="Google Shape;381;p46"/>
          <p:cNvSpPr txBox="1"/>
          <p:nvPr/>
        </p:nvSpPr>
        <p:spPr>
          <a:xfrm>
            <a:off x="4620025" y="2069375"/>
            <a:ext cx="40776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accent1"/>
                </a:solidFill>
                <a:latin typeface="Noto Sans"/>
                <a:ea typeface="Noto Sans"/>
                <a:cs typeface="Noto Sans"/>
                <a:sym typeface="Noto Sans"/>
              </a:rPr>
              <a:t>AI가 설명하는 이 논문</a:t>
            </a:r>
            <a:endParaRPr b="1" sz="1300">
              <a:solidFill>
                <a:schemeClr val="accen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논문의 초록을 AI가 한 번 더 사용자의 수준에 맞춰서 설명</a:t>
            </a:r>
            <a:endParaRPr sz="12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2" name="Google Shape;382;p46"/>
          <p:cNvSpPr txBox="1"/>
          <p:nvPr/>
        </p:nvSpPr>
        <p:spPr>
          <a:xfrm>
            <a:off x="4844100" y="1279875"/>
            <a:ext cx="39801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700">
                <a:solidFill>
                  <a:schemeClr val="lt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원문부터 AI 설명, AI Q&amp;A 기록까지</a:t>
            </a:r>
            <a:endParaRPr b="1" sz="1700">
              <a:solidFill>
                <a:schemeClr val="lt1"/>
              </a:solidFill>
              <a:highlight>
                <a:srgbClr val="A4C2F4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700">
                <a:solidFill>
                  <a:schemeClr val="lt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한 화면에서</a:t>
            </a:r>
            <a:endParaRPr b="1" i="0" sz="500" u="none" cap="none" strike="noStrike">
              <a:solidFill>
                <a:schemeClr val="lt1"/>
              </a:solidFill>
              <a:highlight>
                <a:srgbClr val="A4C2F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83" name="Google Shape;3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75" y="1194329"/>
            <a:ext cx="4417200" cy="3705572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6"/>
          <p:cNvSpPr/>
          <p:nvPr/>
        </p:nvSpPr>
        <p:spPr>
          <a:xfrm>
            <a:off x="112058" y="1170312"/>
            <a:ext cx="4314300" cy="11706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6"/>
          <p:cNvSpPr txBox="1"/>
          <p:nvPr/>
        </p:nvSpPr>
        <p:spPr>
          <a:xfrm>
            <a:off x="4620025" y="3214300"/>
            <a:ext cx="40776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accent4"/>
                </a:solidFill>
                <a:latin typeface="Noto Sans"/>
                <a:ea typeface="Noto Sans"/>
                <a:cs typeface="Noto Sans"/>
                <a:sym typeface="Noto Sans"/>
              </a:rPr>
              <a:t>챗봇과 나눈 대화</a:t>
            </a:r>
            <a:endParaRPr b="1" sz="1300">
              <a:solidFill>
                <a:schemeClr val="accent4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사용자가 나중에도 복습할 수 있도록 챗봇 대화 기록 제공</a:t>
            </a:r>
            <a:endParaRPr sz="12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6" name="Google Shape;386;p46"/>
          <p:cNvSpPr/>
          <p:nvPr/>
        </p:nvSpPr>
        <p:spPr>
          <a:xfrm>
            <a:off x="112050" y="2423400"/>
            <a:ext cx="4314300" cy="25551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1" name="Google Shape;391;p47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2" name="Google Shape;392;p47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챗봇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3" name="Google Shape;393;p47"/>
          <p:cNvSpPr txBox="1"/>
          <p:nvPr/>
        </p:nvSpPr>
        <p:spPr>
          <a:xfrm>
            <a:off x="524275" y="1344800"/>
            <a:ext cx="3146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900">
                <a:solidFill>
                  <a:schemeClr val="lt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논문에 기반한 집중형 질의응답</a:t>
            </a:r>
            <a:endParaRPr b="1" i="0" sz="700" u="none" cap="none" strike="noStrike">
              <a:solidFill>
                <a:schemeClr val="lt1"/>
              </a:solidFill>
              <a:highlight>
                <a:srgbClr val="A4C2F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94" name="Google Shape;3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400" y="1120650"/>
            <a:ext cx="5168223" cy="3768773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7"/>
          <p:cNvSpPr/>
          <p:nvPr/>
        </p:nvSpPr>
        <p:spPr>
          <a:xfrm>
            <a:off x="4164375" y="2064550"/>
            <a:ext cx="4530300" cy="2721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7"/>
          <p:cNvSpPr txBox="1"/>
          <p:nvPr/>
        </p:nvSpPr>
        <p:spPr>
          <a:xfrm>
            <a:off x="-70425" y="2453575"/>
            <a:ext cx="4077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accent1"/>
                </a:solidFill>
                <a:latin typeface="Noto Sans"/>
                <a:ea typeface="Noto Sans"/>
                <a:cs typeface="Noto Sans"/>
                <a:sym typeface="Noto Sans"/>
              </a:rPr>
              <a:t>챗봇</a:t>
            </a:r>
            <a:endParaRPr b="1" sz="1300">
              <a:solidFill>
                <a:schemeClr val="accen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특정 논문에 대한 Q&amp;A 지원</a:t>
            </a:r>
            <a:endParaRPr sz="12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이전 질문과 답변 맥락 유지 -&gt; 연속적인 대화 지원</a:t>
            </a:r>
            <a:endParaRPr sz="12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Google Shape;401;p48"/>
          <p:cNvCxnSpPr/>
          <p:nvPr/>
        </p:nvCxnSpPr>
        <p:spPr>
          <a:xfrm>
            <a:off x="4198569" y="3233431"/>
            <a:ext cx="747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2" name="Google Shape;402;p48"/>
          <p:cNvSpPr txBox="1"/>
          <p:nvPr/>
        </p:nvSpPr>
        <p:spPr>
          <a:xfrm>
            <a:off x="1489196" y="2210100"/>
            <a:ext cx="6165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lang="ko" sz="47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Agentic AI 활용 포인트</a:t>
            </a:r>
            <a:endParaRPr b="1" i="0" sz="4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3" name="Google Shape;403;p48"/>
          <p:cNvSpPr txBox="1"/>
          <p:nvPr/>
        </p:nvSpPr>
        <p:spPr>
          <a:xfrm>
            <a:off x="3653059" y="1857688"/>
            <a:ext cx="183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SECTION 0</a:t>
            </a:r>
            <a:r>
              <a:rPr lang="ko" sz="16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  <a:endParaRPr b="0" i="0" sz="700" u="none" cap="none" strike="noStrike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8" name="Google Shape;408;p49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9" name="Google Shape;409;p49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Agentic AI</a:t>
            </a: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 아키텍처 </a:t>
            </a:r>
            <a:r>
              <a:rPr b="1" lang="ko" sz="2300">
                <a:solidFill>
                  <a:srgbClr val="9E9E9E"/>
                </a:solidFill>
                <a:latin typeface="Noto Sans"/>
                <a:ea typeface="Noto Sans"/>
                <a:cs typeface="Noto Sans"/>
                <a:sym typeface="Noto Sans"/>
              </a:rPr>
              <a:t>- </a:t>
            </a:r>
            <a:r>
              <a:rPr b="1" lang="ko" sz="2300">
                <a:solidFill>
                  <a:srgbClr val="9E9E9E"/>
                </a:solidFill>
                <a:latin typeface="Noto Sans"/>
                <a:ea typeface="Noto Sans"/>
                <a:cs typeface="Noto Sans"/>
                <a:sym typeface="Noto Sans"/>
              </a:rPr>
              <a:t>일일 논문 추천</a:t>
            </a:r>
            <a:endParaRPr b="1" i="0" sz="2300" u="none" cap="none" strike="noStrike">
              <a:solidFill>
                <a:srgbClr val="9E9E9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10" name="Google Shape;410;p49" title="ai경진대회.drawio (1).png"/>
          <p:cNvPicPr preferRelativeResize="0"/>
          <p:nvPr/>
        </p:nvPicPr>
        <p:blipFill rotWithShape="1">
          <a:blip r:embed="rId3">
            <a:alphaModFix/>
          </a:blip>
          <a:srcRect b="3495" l="1275" r="1391" t="2040"/>
          <a:stretch/>
        </p:blipFill>
        <p:spPr>
          <a:xfrm>
            <a:off x="524275" y="1108350"/>
            <a:ext cx="7900150" cy="38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5" name="Google Shape;415;p50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6" name="Google Shape;416;p50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일일 논문 추천 - </a:t>
            </a:r>
            <a:r>
              <a:rPr b="1" lang="ko" sz="2300">
                <a:solidFill>
                  <a:srgbClr val="9E9E9E"/>
                </a:solidFill>
                <a:latin typeface="Noto Sans"/>
                <a:ea typeface="Noto Sans"/>
                <a:cs typeface="Noto Sans"/>
                <a:sym typeface="Noto Sans"/>
              </a:rPr>
              <a:t>검색 Agent </a:t>
            </a:r>
            <a:endParaRPr b="1" sz="2300">
              <a:solidFill>
                <a:srgbClr val="9E9E9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417" name="Google Shape;417;p50"/>
          <p:cNvGrpSpPr/>
          <p:nvPr/>
        </p:nvGrpSpPr>
        <p:grpSpPr>
          <a:xfrm>
            <a:off x="845400" y="1854800"/>
            <a:ext cx="3000000" cy="1433900"/>
            <a:chOff x="527825" y="1209850"/>
            <a:chExt cx="3000000" cy="1433900"/>
          </a:xfrm>
        </p:grpSpPr>
        <p:sp>
          <p:nvSpPr>
            <p:cNvPr id="418" name="Google Shape;418;p50"/>
            <p:cNvSpPr/>
            <p:nvPr/>
          </p:nvSpPr>
          <p:spPr>
            <a:xfrm>
              <a:off x="1020125" y="1209850"/>
              <a:ext cx="2015400" cy="962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19" name="Google Shape;419;p50"/>
            <p:cNvSpPr txBox="1"/>
            <p:nvPr/>
          </p:nvSpPr>
          <p:spPr>
            <a:xfrm>
              <a:off x="527825" y="1344700"/>
              <a:ext cx="30000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" sz="3300">
                  <a:solidFill>
                    <a:srgbClr val="F1C232"/>
                  </a:solidFill>
                  <a:highlight>
                    <a:schemeClr val="lt2"/>
                  </a:highlight>
                  <a:latin typeface="Noto Sans"/>
                  <a:ea typeface="Noto Sans"/>
                  <a:cs typeface="Noto Sans"/>
                  <a:sym typeface="Noto Sans"/>
                </a:rPr>
                <a:t>SEARCH</a:t>
              </a:r>
              <a:endParaRPr i="1">
                <a:solidFill>
                  <a:srgbClr val="F1C232"/>
                </a:solidFill>
              </a:endParaRPr>
            </a:p>
          </p:txBody>
        </p:sp>
        <p:sp>
          <p:nvSpPr>
            <p:cNvPr id="420" name="Google Shape;420;p50"/>
            <p:cNvSpPr txBox="1"/>
            <p:nvPr/>
          </p:nvSpPr>
          <p:spPr>
            <a:xfrm>
              <a:off x="815296" y="2258850"/>
              <a:ext cx="2533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2300"/>
                </a:spcBef>
                <a:spcAft>
                  <a:spcPts val="2300"/>
                </a:spcAft>
                <a:buNone/>
              </a:pPr>
              <a:r>
                <a:rPr b="1" lang="ko" sz="1300">
                  <a:solidFill>
                    <a:schemeClr val="dk2"/>
                  </a:solidFill>
                </a:rPr>
                <a:t>키워드 확장 + 논문 후보군 수집</a:t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21" name="Google Shape;421;p50"/>
          <p:cNvSpPr txBox="1"/>
          <p:nvPr/>
        </p:nvSpPr>
        <p:spPr>
          <a:xfrm>
            <a:off x="5210145" y="1517650"/>
            <a:ext cx="264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LLM으로 관심 분야 키워드 확장</a:t>
            </a:r>
            <a:endParaRPr sz="1300"/>
          </a:p>
        </p:txBody>
      </p:sp>
      <p:sp>
        <p:nvSpPr>
          <p:cNvPr id="422" name="Google Shape;422;p50"/>
          <p:cNvSpPr txBox="1"/>
          <p:nvPr/>
        </p:nvSpPr>
        <p:spPr>
          <a:xfrm>
            <a:off x="5470574" y="2271200"/>
            <a:ext cx="212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arXiv API로 논문 검색</a:t>
            </a:r>
            <a:endParaRPr sz="1300"/>
          </a:p>
        </p:txBody>
      </p:sp>
      <p:sp>
        <p:nvSpPr>
          <p:cNvPr id="423" name="Google Shape;423;p50"/>
          <p:cNvSpPr txBox="1"/>
          <p:nvPr/>
        </p:nvSpPr>
        <p:spPr>
          <a:xfrm>
            <a:off x="4793295" y="3038675"/>
            <a:ext cx="3467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Semantic Scholar API로 메타데이터 보강</a:t>
            </a:r>
            <a:endParaRPr sz="1300"/>
          </a:p>
        </p:txBody>
      </p:sp>
      <p:sp>
        <p:nvSpPr>
          <p:cNvPr id="424" name="Google Shape;424;p50"/>
          <p:cNvSpPr txBox="1"/>
          <p:nvPr/>
        </p:nvSpPr>
        <p:spPr>
          <a:xfrm>
            <a:off x="5516725" y="3806150"/>
            <a:ext cx="242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=&gt; 최종 10~20개 후보군 구성</a:t>
            </a:r>
            <a:endParaRPr b="1" sz="1300">
              <a:solidFill>
                <a:schemeClr val="dk1"/>
              </a:solidFill>
            </a:endParaRPr>
          </a:p>
        </p:txBody>
      </p:sp>
      <p:cxnSp>
        <p:nvCxnSpPr>
          <p:cNvPr id="425" name="Google Shape;425;p50"/>
          <p:cNvCxnSpPr>
            <a:stCxn id="421" idx="2"/>
            <a:endCxn id="422" idx="0"/>
          </p:cNvCxnSpPr>
          <p:nvPr/>
        </p:nvCxnSpPr>
        <p:spPr>
          <a:xfrm flipH="1">
            <a:off x="6533295" y="1902550"/>
            <a:ext cx="1800" cy="3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50"/>
          <p:cNvCxnSpPr>
            <a:stCxn id="422" idx="2"/>
            <a:endCxn id="423" idx="0"/>
          </p:cNvCxnSpPr>
          <p:nvPr/>
        </p:nvCxnSpPr>
        <p:spPr>
          <a:xfrm flipH="1">
            <a:off x="6526724" y="2656100"/>
            <a:ext cx="6600" cy="3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1" name="Google Shape;431;p51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2" name="Google Shape;432;p51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일일 논문 추천 - </a:t>
            </a:r>
            <a:r>
              <a:rPr b="1" lang="ko" sz="2300">
                <a:solidFill>
                  <a:srgbClr val="B7B7B7"/>
                </a:solidFill>
                <a:latin typeface="Noto Sans"/>
                <a:ea typeface="Noto Sans"/>
                <a:cs typeface="Noto Sans"/>
                <a:sym typeface="Noto Sans"/>
              </a:rPr>
              <a:t>선정 Agent </a:t>
            </a:r>
            <a:endParaRPr b="1" sz="2300">
              <a:solidFill>
                <a:srgbClr val="B7B7B7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433" name="Google Shape;433;p51"/>
          <p:cNvGrpSpPr/>
          <p:nvPr/>
        </p:nvGrpSpPr>
        <p:grpSpPr>
          <a:xfrm>
            <a:off x="782629" y="1854800"/>
            <a:ext cx="3000000" cy="1433900"/>
            <a:chOff x="527825" y="1209850"/>
            <a:chExt cx="3000000" cy="1433900"/>
          </a:xfrm>
        </p:grpSpPr>
        <p:sp>
          <p:nvSpPr>
            <p:cNvPr id="434" name="Google Shape;434;p51"/>
            <p:cNvSpPr/>
            <p:nvPr/>
          </p:nvSpPr>
          <p:spPr>
            <a:xfrm>
              <a:off x="871325" y="1209850"/>
              <a:ext cx="2313000" cy="962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5" name="Google Shape;435;p51"/>
            <p:cNvSpPr txBox="1"/>
            <p:nvPr/>
          </p:nvSpPr>
          <p:spPr>
            <a:xfrm>
              <a:off x="527825" y="1344700"/>
              <a:ext cx="30000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" sz="3300">
                  <a:solidFill>
                    <a:srgbClr val="F1C232"/>
                  </a:solidFill>
                  <a:highlight>
                    <a:schemeClr val="lt2"/>
                  </a:highlight>
                  <a:latin typeface="Noto Sans"/>
                  <a:ea typeface="Noto Sans"/>
                  <a:cs typeface="Noto Sans"/>
                  <a:sym typeface="Noto Sans"/>
                </a:rPr>
                <a:t>SELECTION</a:t>
              </a:r>
              <a:endParaRPr i="1">
                <a:solidFill>
                  <a:srgbClr val="F1C232"/>
                </a:solidFill>
              </a:endParaRPr>
            </a:p>
          </p:txBody>
        </p:sp>
        <p:sp>
          <p:nvSpPr>
            <p:cNvPr id="436" name="Google Shape;436;p51"/>
            <p:cNvSpPr txBox="1"/>
            <p:nvPr/>
          </p:nvSpPr>
          <p:spPr>
            <a:xfrm>
              <a:off x="871325" y="2258850"/>
              <a:ext cx="2483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2300"/>
                </a:spcBef>
                <a:spcAft>
                  <a:spcPts val="2300"/>
                </a:spcAft>
                <a:buNone/>
              </a:pPr>
              <a:r>
                <a:rPr b="1" lang="ko" sz="1300">
                  <a:solidFill>
                    <a:schemeClr val="dk2"/>
                  </a:solidFill>
                </a:rPr>
                <a:t>정량·정성 가중치로 Top-3 선정</a:t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37" name="Google Shape;437;p51"/>
          <p:cNvSpPr txBox="1"/>
          <p:nvPr/>
        </p:nvSpPr>
        <p:spPr>
          <a:xfrm>
            <a:off x="4021675" y="1112179"/>
            <a:ext cx="46455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9E9E9E"/>
                </a:solidFill>
              </a:rPr>
              <a:t>정량: 최신성, 인용 수 등 </a:t>
            </a:r>
            <a:endParaRPr b="1" sz="1300">
              <a:solidFill>
                <a:srgbClr val="9E9E9E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rgbClr val="9E9E9E"/>
                </a:solidFill>
              </a:rPr>
              <a:t>+ 정성: 키워드 일치도, 사용자 난이도 적합성</a:t>
            </a:r>
            <a:endParaRPr b="1" sz="1300">
              <a:solidFill>
                <a:srgbClr val="9E9E9E"/>
              </a:solidFill>
            </a:endParaRPr>
          </a:p>
        </p:txBody>
      </p:sp>
      <p:sp>
        <p:nvSpPr>
          <p:cNvPr id="438" name="Google Shape;438;p51"/>
          <p:cNvSpPr txBox="1"/>
          <p:nvPr/>
        </p:nvSpPr>
        <p:spPr>
          <a:xfrm>
            <a:off x="4844425" y="18548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= 가중치 측정</a:t>
            </a:r>
            <a:endParaRPr sz="1300"/>
          </a:p>
        </p:txBody>
      </p:sp>
      <p:sp>
        <p:nvSpPr>
          <p:cNvPr id="439" name="Google Shape;439;p51"/>
          <p:cNvSpPr txBox="1"/>
          <p:nvPr/>
        </p:nvSpPr>
        <p:spPr>
          <a:xfrm>
            <a:off x="4814358" y="2620525"/>
            <a:ext cx="324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가중치 통합 스코어링으로 Top-3 자동 선정</a:t>
            </a:r>
            <a:endParaRPr sz="1300"/>
          </a:p>
        </p:txBody>
      </p:sp>
      <p:cxnSp>
        <p:nvCxnSpPr>
          <p:cNvPr id="440" name="Google Shape;440;p51"/>
          <p:cNvCxnSpPr/>
          <p:nvPr/>
        </p:nvCxnSpPr>
        <p:spPr>
          <a:xfrm>
            <a:off x="6442425" y="2208800"/>
            <a:ext cx="0" cy="3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41" name="Google Shape;441;p51"/>
          <p:cNvCxnSpPr/>
          <p:nvPr/>
        </p:nvCxnSpPr>
        <p:spPr>
          <a:xfrm>
            <a:off x="6442425" y="2976675"/>
            <a:ext cx="0" cy="3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442" name="Google Shape;442;p51"/>
          <p:cNvSpPr txBox="1"/>
          <p:nvPr/>
        </p:nvSpPr>
        <p:spPr>
          <a:xfrm>
            <a:off x="4522600" y="3418267"/>
            <a:ext cx="3799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메타데이터 + PDF 전문 텍스트 DB 저장</a:t>
            </a:r>
            <a:br>
              <a:rPr b="1" lang="ko" sz="1300">
                <a:solidFill>
                  <a:schemeClr val="dk1"/>
                </a:solidFill>
              </a:rPr>
            </a:br>
            <a:r>
              <a:rPr b="1" lang="ko" sz="1300">
                <a:solidFill>
                  <a:schemeClr val="dk1"/>
                </a:solidFill>
              </a:rPr>
              <a:t>(arXiv PDF 다운로드 → pdfplumber 텍스트 추출)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7" name="Google Shape;447;p52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48" name="Google Shape;448;p52"/>
          <p:cNvGrpSpPr/>
          <p:nvPr/>
        </p:nvGrpSpPr>
        <p:grpSpPr>
          <a:xfrm>
            <a:off x="726600" y="1854800"/>
            <a:ext cx="3000000" cy="1461133"/>
            <a:chOff x="527825" y="1209850"/>
            <a:chExt cx="3000000" cy="1461133"/>
          </a:xfrm>
        </p:grpSpPr>
        <p:sp>
          <p:nvSpPr>
            <p:cNvPr id="449" name="Google Shape;449;p52"/>
            <p:cNvSpPr/>
            <p:nvPr/>
          </p:nvSpPr>
          <p:spPr>
            <a:xfrm>
              <a:off x="871325" y="1209850"/>
              <a:ext cx="2313000" cy="962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50" name="Google Shape;450;p52"/>
            <p:cNvSpPr txBox="1"/>
            <p:nvPr/>
          </p:nvSpPr>
          <p:spPr>
            <a:xfrm>
              <a:off x="527825" y="1267283"/>
              <a:ext cx="3000000" cy="14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ko" sz="3300">
                  <a:solidFill>
                    <a:srgbClr val="F1C232"/>
                  </a:solidFill>
                  <a:highlight>
                    <a:schemeClr val="lt2"/>
                  </a:highlight>
                  <a:latin typeface="Noto Sans"/>
                  <a:ea typeface="Noto Sans"/>
                  <a:cs typeface="Noto Sans"/>
                  <a:sym typeface="Noto Sans"/>
                </a:rPr>
                <a:t>RELATION</a:t>
              </a:r>
              <a:br>
                <a:rPr b="1" i="1" lang="ko" sz="3300">
                  <a:solidFill>
                    <a:srgbClr val="F1C232"/>
                  </a:solidFill>
                  <a:highlight>
                    <a:schemeClr val="lt2"/>
                  </a:highlight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rPr b="1" i="1" lang="ko" sz="3300">
                  <a:solidFill>
                    <a:srgbClr val="F1C232"/>
                  </a:solidFill>
                  <a:highlight>
                    <a:schemeClr val="lt2"/>
                  </a:highlight>
                  <a:latin typeface="Noto Sans"/>
                  <a:ea typeface="Noto Sans"/>
                  <a:cs typeface="Noto Sans"/>
                  <a:sym typeface="Noto Sans"/>
                </a:rPr>
                <a:t>ANALYSIS</a:t>
              </a:r>
              <a:endParaRPr i="1">
                <a:solidFill>
                  <a:srgbClr val="F1C232"/>
                </a:solidFill>
              </a:endParaRPr>
            </a:p>
            <a:p>
              <a:pPr indent="0" lvl="0" marL="0" rtl="0" algn="ctr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3300">
                <a:solidFill>
                  <a:srgbClr val="F1C232"/>
                </a:solidFill>
                <a:highlight>
                  <a:schemeClr val="lt2"/>
                </a:highlight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451" name="Google Shape;451;p52"/>
            <p:cNvSpPr txBox="1"/>
            <p:nvPr/>
          </p:nvSpPr>
          <p:spPr>
            <a:xfrm>
              <a:off x="855317" y="2258850"/>
              <a:ext cx="2483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ko" sz="1300">
                  <a:solidFill>
                    <a:schemeClr val="dk2"/>
                  </a:solidFill>
                </a:rPr>
                <a:t>인용 데이터 기반 논문 관계 구성</a:t>
              </a:r>
              <a:endParaRPr b="1" sz="1300">
                <a:solidFill>
                  <a:schemeClr val="dk2"/>
                </a:solidFill>
              </a:endParaRPr>
            </a:p>
          </p:txBody>
        </p:sp>
      </p:grpSp>
      <p:sp>
        <p:nvSpPr>
          <p:cNvPr id="452" name="Google Shape;452;p52"/>
          <p:cNvSpPr txBox="1"/>
          <p:nvPr/>
        </p:nvSpPr>
        <p:spPr>
          <a:xfrm>
            <a:off x="4368483" y="1595325"/>
            <a:ext cx="416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Semantic Scholar 기반 인용 관계·공통 참고문헌 분석</a:t>
            </a:r>
            <a:endParaRPr b="1" sz="1300"/>
          </a:p>
        </p:txBody>
      </p:sp>
      <p:sp>
        <p:nvSpPr>
          <p:cNvPr id="453" name="Google Shape;453;p52"/>
          <p:cNvSpPr txBox="1"/>
          <p:nvPr/>
        </p:nvSpPr>
        <p:spPr>
          <a:xfrm>
            <a:off x="4376079" y="2361050"/>
            <a:ext cx="416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이를 기반으로 그래프 데이터 생성</a:t>
            </a:r>
            <a:endParaRPr b="1" sz="1300"/>
          </a:p>
        </p:txBody>
      </p:sp>
      <p:cxnSp>
        <p:nvCxnSpPr>
          <p:cNvPr id="454" name="Google Shape;454;p52"/>
          <p:cNvCxnSpPr/>
          <p:nvPr/>
        </p:nvCxnSpPr>
        <p:spPr>
          <a:xfrm>
            <a:off x="6431850" y="1973325"/>
            <a:ext cx="0" cy="3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55" name="Google Shape;455;p52"/>
          <p:cNvCxnSpPr/>
          <p:nvPr/>
        </p:nvCxnSpPr>
        <p:spPr>
          <a:xfrm>
            <a:off x="6431850" y="2733196"/>
            <a:ext cx="0" cy="3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456" name="Google Shape;456;p52"/>
          <p:cNvSpPr txBox="1"/>
          <p:nvPr/>
        </p:nvSpPr>
        <p:spPr>
          <a:xfrm>
            <a:off x="4298275" y="3206823"/>
            <a:ext cx="428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사용자에게 시각화 및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‘추가로 읽어볼만한 논문’으로 추천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457" name="Google Shape;457;p52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일일 논문 추천 - </a:t>
            </a:r>
            <a:r>
              <a:rPr b="1" lang="ko" sz="2300">
                <a:solidFill>
                  <a:srgbClr val="B7B7B7"/>
                </a:solidFill>
                <a:latin typeface="Noto Sans"/>
                <a:ea typeface="Noto Sans"/>
                <a:cs typeface="Noto Sans"/>
                <a:sym typeface="Noto Sans"/>
              </a:rPr>
              <a:t>관계 분석</a:t>
            </a:r>
            <a:r>
              <a:rPr b="1" lang="ko" sz="2300">
                <a:solidFill>
                  <a:srgbClr val="B7B7B7"/>
                </a:solidFill>
                <a:latin typeface="Noto Sans"/>
                <a:ea typeface="Noto Sans"/>
                <a:cs typeface="Noto Sans"/>
                <a:sym typeface="Noto Sans"/>
              </a:rPr>
              <a:t> Agent </a:t>
            </a:r>
            <a:endParaRPr b="1" sz="2300">
              <a:solidFill>
                <a:srgbClr val="B7B7B7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63" name="Google Shape;463;p53"/>
          <p:cNvGrpSpPr/>
          <p:nvPr/>
        </p:nvGrpSpPr>
        <p:grpSpPr>
          <a:xfrm>
            <a:off x="524279" y="2136575"/>
            <a:ext cx="3363000" cy="1433900"/>
            <a:chOff x="527825" y="1209850"/>
            <a:chExt cx="3000000" cy="1433900"/>
          </a:xfrm>
        </p:grpSpPr>
        <p:sp>
          <p:nvSpPr>
            <p:cNvPr id="464" name="Google Shape;464;p53"/>
            <p:cNvSpPr/>
            <p:nvPr/>
          </p:nvSpPr>
          <p:spPr>
            <a:xfrm>
              <a:off x="871325" y="1209850"/>
              <a:ext cx="2313000" cy="962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65" name="Google Shape;465;p53"/>
            <p:cNvSpPr txBox="1"/>
            <p:nvPr/>
          </p:nvSpPr>
          <p:spPr>
            <a:xfrm>
              <a:off x="527825" y="1267283"/>
              <a:ext cx="3000000" cy="13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ko" sz="3100">
                  <a:solidFill>
                    <a:srgbClr val="F1C232"/>
                  </a:solidFill>
                  <a:highlight>
                    <a:schemeClr val="lt2"/>
                  </a:highlight>
                  <a:latin typeface="Noto Sans"/>
                  <a:ea typeface="Noto Sans"/>
                  <a:cs typeface="Noto Sans"/>
                  <a:sym typeface="Noto Sans"/>
                </a:rPr>
                <a:t>PAPER</a:t>
              </a:r>
              <a:endParaRPr b="1" i="1" sz="3100">
                <a:solidFill>
                  <a:srgbClr val="F1C232"/>
                </a:solidFill>
                <a:highlight>
                  <a:schemeClr val="lt2"/>
                </a:highlight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rtl="0" algn="ctr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" sz="3100">
                  <a:solidFill>
                    <a:srgbClr val="F1C232"/>
                  </a:solidFill>
                  <a:highlight>
                    <a:schemeClr val="lt2"/>
                  </a:highlight>
                  <a:latin typeface="Noto Sans"/>
                  <a:ea typeface="Noto Sans"/>
                  <a:cs typeface="Noto Sans"/>
                  <a:sym typeface="Noto Sans"/>
                </a:rPr>
                <a:t>DESCRIPTION</a:t>
              </a:r>
              <a:endParaRPr b="1" i="1" sz="3300">
                <a:solidFill>
                  <a:srgbClr val="F1C232"/>
                </a:solidFill>
                <a:highlight>
                  <a:schemeClr val="lt2"/>
                </a:highlight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rtl="0" algn="ctr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3300">
                <a:solidFill>
                  <a:srgbClr val="F1C232"/>
                </a:solidFill>
                <a:highlight>
                  <a:schemeClr val="lt2"/>
                </a:highlight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466" name="Google Shape;466;p53"/>
            <p:cNvSpPr txBox="1"/>
            <p:nvPr/>
          </p:nvSpPr>
          <p:spPr>
            <a:xfrm>
              <a:off x="871325" y="2258850"/>
              <a:ext cx="2313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ko" sz="1300">
                  <a:solidFill>
                    <a:schemeClr val="dk2"/>
                  </a:solidFill>
                </a:rPr>
                <a:t>난이도 맞춤 요약 + 검증</a:t>
              </a:r>
              <a:endParaRPr b="1" sz="1300">
                <a:solidFill>
                  <a:schemeClr val="dk2"/>
                </a:solidFill>
              </a:endParaRPr>
            </a:p>
          </p:txBody>
        </p:sp>
      </p:grpSp>
      <p:sp>
        <p:nvSpPr>
          <p:cNvPr id="467" name="Google Shape;467;p53"/>
          <p:cNvSpPr txBox="1"/>
          <p:nvPr/>
        </p:nvSpPr>
        <p:spPr>
          <a:xfrm>
            <a:off x="4439450" y="1858388"/>
            <a:ext cx="3905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사용자 난이도에 맞춘 초록 요약 생성</a:t>
            </a:r>
            <a:endParaRPr b="1" sz="1300"/>
          </a:p>
        </p:txBody>
      </p:sp>
      <p:sp>
        <p:nvSpPr>
          <p:cNvPr id="468" name="Google Shape;468;p53"/>
          <p:cNvSpPr txBox="1"/>
          <p:nvPr/>
        </p:nvSpPr>
        <p:spPr>
          <a:xfrm>
            <a:off x="5269575" y="2174925"/>
            <a:ext cx="2306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100">
                <a:solidFill>
                  <a:schemeClr val="dk2"/>
                </a:solidFill>
              </a:rPr>
              <a:t>초급: 핵심 용어 설명 포함</a:t>
            </a:r>
            <a:br>
              <a:rPr b="1" lang="ko" sz="1100">
                <a:solidFill>
                  <a:schemeClr val="dk2"/>
                </a:solidFill>
              </a:rPr>
            </a:br>
            <a:r>
              <a:rPr b="1" lang="ko" sz="1100">
                <a:solidFill>
                  <a:schemeClr val="dk2"/>
                </a:solidFill>
              </a:rPr>
              <a:t>고급: 더 압축적이고 기술적인 요약</a:t>
            </a:r>
            <a:endParaRPr b="1" sz="1300">
              <a:solidFill>
                <a:schemeClr val="dk2"/>
              </a:solidFill>
            </a:endParaRPr>
          </a:p>
        </p:txBody>
      </p:sp>
      <p:cxnSp>
        <p:nvCxnSpPr>
          <p:cNvPr id="469" name="Google Shape;469;p53"/>
          <p:cNvCxnSpPr/>
          <p:nvPr/>
        </p:nvCxnSpPr>
        <p:spPr>
          <a:xfrm>
            <a:off x="6422775" y="2760463"/>
            <a:ext cx="0" cy="3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470" name="Google Shape;470;p53"/>
          <p:cNvSpPr txBox="1"/>
          <p:nvPr/>
        </p:nvSpPr>
        <p:spPr>
          <a:xfrm>
            <a:off x="5146275" y="3280550"/>
            <a:ext cx="2553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품질 검증 후 필요 시 자동 재생성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471" name="Google Shape;471;p53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일일 논문 추천 - </a:t>
            </a:r>
            <a:r>
              <a:rPr b="1" lang="ko" sz="2300">
                <a:solidFill>
                  <a:srgbClr val="B7B7B7"/>
                </a:solidFill>
                <a:latin typeface="Noto Sans"/>
                <a:ea typeface="Noto Sans"/>
                <a:cs typeface="Noto Sans"/>
                <a:sym typeface="Noto Sans"/>
              </a:rPr>
              <a:t>논문 설명</a:t>
            </a:r>
            <a:r>
              <a:rPr b="1" lang="ko" sz="2300">
                <a:solidFill>
                  <a:srgbClr val="B7B7B7"/>
                </a:solidFill>
                <a:latin typeface="Noto Sans"/>
                <a:ea typeface="Noto Sans"/>
                <a:cs typeface="Noto Sans"/>
                <a:sym typeface="Noto Sans"/>
              </a:rPr>
              <a:t> Agent </a:t>
            </a:r>
            <a:endParaRPr b="1" sz="2300">
              <a:solidFill>
                <a:srgbClr val="B7B7B7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Google Shape;162;p27"/>
          <p:cNvCxnSpPr/>
          <p:nvPr/>
        </p:nvCxnSpPr>
        <p:spPr>
          <a:xfrm>
            <a:off x="4198569" y="3233431"/>
            <a:ext cx="74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" name="Google Shape;163;p27"/>
          <p:cNvSpPr txBox="1"/>
          <p:nvPr/>
        </p:nvSpPr>
        <p:spPr>
          <a:xfrm>
            <a:off x="1489196" y="2210100"/>
            <a:ext cx="6165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lang="ko" sz="47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문제 정의 및 솔루션 제안</a:t>
            </a:r>
            <a:endParaRPr b="1" i="0" sz="7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3653059" y="1857688"/>
            <a:ext cx="183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SECTION 01</a:t>
            </a:r>
            <a:endParaRPr b="0" i="0" sz="7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6" name="Google Shape;476;p54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7" name="Google Shape;477;p54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Agentic AI 아키텍처 </a:t>
            </a:r>
            <a:r>
              <a:rPr b="1" lang="ko" sz="2300">
                <a:solidFill>
                  <a:srgbClr val="9E9E9E"/>
                </a:solidFill>
                <a:latin typeface="Noto Sans"/>
                <a:ea typeface="Noto Sans"/>
                <a:cs typeface="Noto Sans"/>
                <a:sym typeface="Noto Sans"/>
              </a:rPr>
              <a:t>- </a:t>
            </a:r>
            <a:r>
              <a:rPr b="1" lang="ko" sz="2300">
                <a:solidFill>
                  <a:srgbClr val="9E9E9E"/>
                </a:solidFill>
                <a:latin typeface="Noto Sans"/>
                <a:ea typeface="Noto Sans"/>
                <a:cs typeface="Noto Sans"/>
                <a:sym typeface="Noto Sans"/>
              </a:rPr>
              <a:t>챗봇</a:t>
            </a:r>
            <a:endParaRPr b="1" i="0" sz="2300" u="none" cap="none" strike="noStrike">
              <a:solidFill>
                <a:srgbClr val="9E9E9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78" name="Google Shape;478;p54" title="ai경진대회.drawio (2).png"/>
          <p:cNvPicPr preferRelativeResize="0"/>
          <p:nvPr/>
        </p:nvPicPr>
        <p:blipFill rotWithShape="1">
          <a:blip r:embed="rId3">
            <a:alphaModFix/>
          </a:blip>
          <a:srcRect b="7411" l="4664" r="3516" t="4976"/>
          <a:stretch/>
        </p:blipFill>
        <p:spPr>
          <a:xfrm>
            <a:off x="1725593" y="1108350"/>
            <a:ext cx="5692808" cy="37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3" name="Google Shape;483;p55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4" name="Google Shape;484;p55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챗봇</a:t>
            </a: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 Agent </a:t>
            </a:r>
            <a:endParaRPr b="1" sz="230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485" name="Google Shape;485;p55"/>
          <p:cNvGrpSpPr/>
          <p:nvPr/>
        </p:nvGrpSpPr>
        <p:grpSpPr>
          <a:xfrm>
            <a:off x="845400" y="1854800"/>
            <a:ext cx="3000000" cy="1433900"/>
            <a:chOff x="527825" y="1209850"/>
            <a:chExt cx="3000000" cy="1433900"/>
          </a:xfrm>
        </p:grpSpPr>
        <p:sp>
          <p:nvSpPr>
            <p:cNvPr id="486" name="Google Shape;486;p55"/>
            <p:cNvSpPr/>
            <p:nvPr/>
          </p:nvSpPr>
          <p:spPr>
            <a:xfrm>
              <a:off x="1020125" y="1209850"/>
              <a:ext cx="2015400" cy="962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7" name="Google Shape;487;p55"/>
            <p:cNvSpPr txBox="1"/>
            <p:nvPr/>
          </p:nvSpPr>
          <p:spPr>
            <a:xfrm>
              <a:off x="527825" y="1344700"/>
              <a:ext cx="30000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" sz="3300">
                  <a:solidFill>
                    <a:srgbClr val="F1C232"/>
                  </a:solidFill>
                  <a:highlight>
                    <a:schemeClr val="lt2"/>
                  </a:highlight>
                  <a:latin typeface="Noto Sans"/>
                  <a:ea typeface="Noto Sans"/>
                  <a:cs typeface="Noto Sans"/>
                  <a:sym typeface="Noto Sans"/>
                </a:rPr>
                <a:t>CHATBOT</a:t>
              </a:r>
              <a:endParaRPr i="1">
                <a:solidFill>
                  <a:srgbClr val="F1C232"/>
                </a:solidFill>
              </a:endParaRPr>
            </a:p>
          </p:txBody>
        </p:sp>
        <p:sp>
          <p:nvSpPr>
            <p:cNvPr id="488" name="Google Shape;488;p55"/>
            <p:cNvSpPr txBox="1"/>
            <p:nvPr/>
          </p:nvSpPr>
          <p:spPr>
            <a:xfrm>
              <a:off x="871325" y="2258850"/>
              <a:ext cx="2313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ko" sz="1300">
                  <a:solidFill>
                    <a:schemeClr val="dk2"/>
                  </a:solidFill>
                </a:rPr>
                <a:t>논문 전문 기반 질의응답</a:t>
              </a:r>
              <a:endParaRPr b="1" sz="1300">
                <a:solidFill>
                  <a:schemeClr val="dk2"/>
                </a:solidFill>
              </a:endParaRPr>
            </a:p>
          </p:txBody>
        </p:sp>
      </p:grpSp>
      <p:sp>
        <p:nvSpPr>
          <p:cNvPr id="489" name="Google Shape;489;p55"/>
          <p:cNvSpPr txBox="1"/>
          <p:nvPr/>
        </p:nvSpPr>
        <p:spPr>
          <a:xfrm>
            <a:off x="4448525" y="1595313"/>
            <a:ext cx="3905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논문 상세 페이지에서 챗봇으로 전환</a:t>
            </a:r>
            <a:endParaRPr b="1" sz="1300"/>
          </a:p>
        </p:txBody>
      </p:sp>
      <p:sp>
        <p:nvSpPr>
          <p:cNvPr id="490" name="Google Shape;490;p55"/>
          <p:cNvSpPr txBox="1"/>
          <p:nvPr/>
        </p:nvSpPr>
        <p:spPr>
          <a:xfrm>
            <a:off x="4298250" y="2361050"/>
            <a:ext cx="4119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DB에 저장된 논문 전문 텍스트를 프롬프트에 직접 포함</a:t>
            </a:r>
            <a:endParaRPr b="1" sz="1300">
              <a:solidFill>
                <a:schemeClr val="dk1"/>
              </a:solidFill>
            </a:endParaRPr>
          </a:p>
        </p:txBody>
      </p:sp>
      <p:cxnSp>
        <p:nvCxnSpPr>
          <p:cNvPr id="491" name="Google Shape;491;p55"/>
          <p:cNvCxnSpPr/>
          <p:nvPr/>
        </p:nvCxnSpPr>
        <p:spPr>
          <a:xfrm>
            <a:off x="6431850" y="1949313"/>
            <a:ext cx="0" cy="3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92" name="Google Shape;492;p55"/>
          <p:cNvCxnSpPr/>
          <p:nvPr/>
        </p:nvCxnSpPr>
        <p:spPr>
          <a:xfrm>
            <a:off x="6431850" y="2732662"/>
            <a:ext cx="0" cy="3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493" name="Google Shape;493;p55"/>
          <p:cNvSpPr txBox="1"/>
          <p:nvPr/>
        </p:nvSpPr>
        <p:spPr>
          <a:xfrm>
            <a:off x="4250225" y="3126775"/>
            <a:ext cx="420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논문별 독립 세션에 최적화된 질의응답 제공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8" name="Google Shape;498;p56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9" name="Google Shape;499;p56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챗봇 Agent :</a:t>
            </a:r>
            <a:r>
              <a:rPr b="1" lang="ko" sz="2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lang="ko" sz="2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전문 Q&amp;A</a:t>
            </a:r>
            <a:endParaRPr b="1" sz="230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00" name="Google Shape;500;p56"/>
          <p:cNvSpPr txBox="1"/>
          <p:nvPr/>
        </p:nvSpPr>
        <p:spPr>
          <a:xfrm>
            <a:off x="2642800" y="1283975"/>
            <a:ext cx="4200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chemeClr val="dk1"/>
                </a:solidFill>
              </a:rPr>
              <a:t>벡터DB 없이 </a:t>
            </a:r>
            <a:r>
              <a:rPr b="1" lang="ko" sz="1700">
                <a:solidFill>
                  <a:srgbClr val="CC0000"/>
                </a:solidFill>
              </a:rPr>
              <a:t>“전문 기반 Q&amp;A”</a:t>
            </a:r>
            <a:r>
              <a:rPr b="1" lang="ko" sz="1700">
                <a:solidFill>
                  <a:schemeClr val="dk1"/>
                </a:solidFill>
              </a:rPr>
              <a:t>를 택한 이유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501" name="Google Shape;501;p56"/>
          <p:cNvSpPr txBox="1"/>
          <p:nvPr/>
        </p:nvSpPr>
        <p:spPr>
          <a:xfrm>
            <a:off x="2960525" y="1730375"/>
            <a:ext cx="409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-&gt; </a:t>
            </a:r>
            <a:r>
              <a:rPr b="1" lang="ko" sz="1300">
                <a:solidFill>
                  <a:schemeClr val="dk1"/>
                </a:solidFill>
              </a:rPr>
              <a:t>설계 포인트: 논문별 세션 최적화를 위한 단순화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502" name="Google Shape;5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00" y="2296050"/>
            <a:ext cx="2382550" cy="230619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6"/>
          <p:cNvSpPr/>
          <p:nvPr/>
        </p:nvSpPr>
        <p:spPr>
          <a:xfrm>
            <a:off x="3959875" y="2296050"/>
            <a:ext cx="1876800" cy="96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논문별 독립 세션   구성에 최적화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504" name="Google Shape;504;p56"/>
          <p:cNvSpPr/>
          <p:nvPr/>
        </p:nvSpPr>
        <p:spPr>
          <a:xfrm>
            <a:off x="6150800" y="2296050"/>
            <a:ext cx="2015400" cy="96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복잡도는 낮추면서도   높은 응답 정확도 확보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505" name="Google Shape;505;p56"/>
          <p:cNvSpPr/>
          <p:nvPr/>
        </p:nvSpPr>
        <p:spPr>
          <a:xfrm>
            <a:off x="5036575" y="3492150"/>
            <a:ext cx="2015400" cy="96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검색·요약·질의응답이 매끄럽게 이어지는 순환 흐름 유지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0" name="Google Shape;510;p57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1" name="Google Shape;511;p57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Agentic AI 아키텍처 </a:t>
            </a:r>
            <a:r>
              <a:rPr b="1" lang="ko" sz="2300">
                <a:solidFill>
                  <a:srgbClr val="9E9E9E"/>
                </a:solidFill>
                <a:latin typeface="Noto Sans"/>
                <a:ea typeface="Noto Sans"/>
                <a:cs typeface="Noto Sans"/>
                <a:sym typeface="Noto Sans"/>
              </a:rPr>
              <a:t>- </a:t>
            </a:r>
            <a:r>
              <a:rPr b="1" lang="ko" sz="2300">
                <a:solidFill>
                  <a:srgbClr val="9E9E9E"/>
                </a:solidFill>
                <a:latin typeface="Noto Sans"/>
                <a:ea typeface="Noto Sans"/>
                <a:cs typeface="Noto Sans"/>
                <a:sym typeface="Noto Sans"/>
              </a:rPr>
              <a:t>조언</a:t>
            </a:r>
            <a:endParaRPr b="1" i="0" sz="2300" u="none" cap="none" strike="noStrike">
              <a:solidFill>
                <a:srgbClr val="9E9E9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512" name="Google Shape;512;p57" title="ai경진대회.drawio (3).png"/>
          <p:cNvPicPr preferRelativeResize="0"/>
          <p:nvPr/>
        </p:nvPicPr>
        <p:blipFill rotWithShape="1">
          <a:blip r:embed="rId3">
            <a:alphaModFix/>
          </a:blip>
          <a:srcRect b="4996" l="2592" r="8637" t="2126"/>
          <a:stretch/>
        </p:blipFill>
        <p:spPr>
          <a:xfrm>
            <a:off x="1355449" y="1108350"/>
            <a:ext cx="6433100" cy="37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7" name="Google Shape;517;p58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8" name="Google Shape;518;p58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조언</a:t>
            </a: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 Agent </a:t>
            </a:r>
            <a:endParaRPr b="1" sz="230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519" name="Google Shape;519;p58"/>
          <p:cNvGrpSpPr/>
          <p:nvPr/>
        </p:nvGrpSpPr>
        <p:grpSpPr>
          <a:xfrm>
            <a:off x="728400" y="1854800"/>
            <a:ext cx="3377700" cy="1458275"/>
            <a:chOff x="410825" y="1209850"/>
            <a:chExt cx="3377700" cy="1458275"/>
          </a:xfrm>
        </p:grpSpPr>
        <p:sp>
          <p:nvSpPr>
            <p:cNvPr id="520" name="Google Shape;520;p58"/>
            <p:cNvSpPr/>
            <p:nvPr/>
          </p:nvSpPr>
          <p:spPr>
            <a:xfrm>
              <a:off x="1020125" y="1209850"/>
              <a:ext cx="2015400" cy="962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21" name="Google Shape;521;p58"/>
            <p:cNvSpPr txBox="1"/>
            <p:nvPr/>
          </p:nvSpPr>
          <p:spPr>
            <a:xfrm>
              <a:off x="527825" y="1344700"/>
              <a:ext cx="30000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" sz="3300">
                  <a:solidFill>
                    <a:srgbClr val="F1C232"/>
                  </a:solidFill>
                  <a:highlight>
                    <a:schemeClr val="lt2"/>
                  </a:highlight>
                  <a:latin typeface="Noto Sans"/>
                  <a:ea typeface="Noto Sans"/>
                  <a:cs typeface="Noto Sans"/>
                  <a:sym typeface="Noto Sans"/>
                </a:rPr>
                <a:t>ADVICE</a:t>
              </a:r>
              <a:endParaRPr i="1">
                <a:solidFill>
                  <a:srgbClr val="F1C232"/>
                </a:solidFill>
              </a:endParaRPr>
            </a:p>
          </p:txBody>
        </p:sp>
        <p:sp>
          <p:nvSpPr>
            <p:cNvPr id="522" name="Google Shape;522;p58"/>
            <p:cNvSpPr txBox="1"/>
            <p:nvPr/>
          </p:nvSpPr>
          <p:spPr>
            <a:xfrm>
              <a:off x="410825" y="2283225"/>
              <a:ext cx="3377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ko" sz="1300">
                  <a:solidFill>
                    <a:schemeClr val="dk2"/>
                  </a:solidFill>
                </a:rPr>
                <a:t>학습 로그 분석으로 주제·난이도 조정 제안</a:t>
              </a:r>
              <a:endParaRPr b="1" sz="1300">
                <a:solidFill>
                  <a:schemeClr val="dk2"/>
                </a:solidFill>
              </a:endParaRPr>
            </a:p>
          </p:txBody>
        </p:sp>
      </p:grpSp>
      <p:sp>
        <p:nvSpPr>
          <p:cNvPr id="523" name="Google Shape;523;p58"/>
          <p:cNvSpPr txBox="1"/>
          <p:nvPr/>
        </p:nvSpPr>
        <p:spPr>
          <a:xfrm>
            <a:off x="4448525" y="1398125"/>
            <a:ext cx="3905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최근 1주 학습 로그(키워드·질문 패턴) 분석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524" name="Google Shape;524;p58"/>
          <p:cNvSpPr txBox="1"/>
          <p:nvPr/>
        </p:nvSpPr>
        <p:spPr>
          <a:xfrm>
            <a:off x="4480133" y="2187863"/>
            <a:ext cx="3905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관심 분야 변화 탐지 → 신규 주제 제안</a:t>
            </a:r>
            <a:endParaRPr b="1" sz="1300">
              <a:solidFill>
                <a:schemeClr val="dk1"/>
              </a:solidFill>
            </a:endParaRPr>
          </a:p>
        </p:txBody>
      </p:sp>
      <p:cxnSp>
        <p:nvCxnSpPr>
          <p:cNvPr id="525" name="Google Shape;525;p58"/>
          <p:cNvCxnSpPr/>
          <p:nvPr/>
        </p:nvCxnSpPr>
        <p:spPr>
          <a:xfrm>
            <a:off x="6431850" y="1776138"/>
            <a:ext cx="0" cy="3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526" name="Google Shape;526;p58"/>
          <p:cNvSpPr txBox="1"/>
          <p:nvPr/>
        </p:nvSpPr>
        <p:spPr>
          <a:xfrm>
            <a:off x="4274242" y="2945595"/>
            <a:ext cx="428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최근 학습한 3개 논문에 대한 “첫 질문 3개”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기반 이해도 점수 산출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527" name="Google Shape;527;p58"/>
          <p:cNvSpPr txBox="1"/>
          <p:nvPr/>
        </p:nvSpPr>
        <p:spPr>
          <a:xfrm>
            <a:off x="4940687" y="4268093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임계값 기반 난이도 상향 또는 조정 안내</a:t>
            </a:r>
            <a:endParaRPr b="1" sz="1300">
              <a:solidFill>
                <a:schemeClr val="dk1"/>
              </a:solidFill>
            </a:endParaRPr>
          </a:p>
        </p:txBody>
      </p:sp>
      <p:cxnSp>
        <p:nvCxnSpPr>
          <p:cNvPr id="528" name="Google Shape;528;p58"/>
          <p:cNvCxnSpPr/>
          <p:nvPr/>
        </p:nvCxnSpPr>
        <p:spPr>
          <a:xfrm>
            <a:off x="6407837" y="3803056"/>
            <a:ext cx="0" cy="3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529" name="Google Shape;529;p58"/>
          <p:cNvCxnSpPr/>
          <p:nvPr/>
        </p:nvCxnSpPr>
        <p:spPr>
          <a:xfrm>
            <a:off x="4866557" y="2753450"/>
            <a:ext cx="3025800" cy="1470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4" name="Google Shape;534;p59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5" name="Google Shape;535;p59"/>
          <p:cNvSpPr txBox="1"/>
          <p:nvPr/>
        </p:nvSpPr>
        <p:spPr>
          <a:xfrm>
            <a:off x="524265" y="438150"/>
            <a:ext cx="62514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Multi-Agent 학습 사이클: 공통 DB</a:t>
            </a:r>
            <a:br>
              <a:rPr b="1" lang="ko" sz="2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</a:br>
            <a:endParaRPr b="1" sz="2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30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36" name="Google Shape;536;p59"/>
          <p:cNvSpPr txBox="1"/>
          <p:nvPr/>
        </p:nvSpPr>
        <p:spPr>
          <a:xfrm>
            <a:off x="3232288" y="2678350"/>
            <a:ext cx="4886700" cy="15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2"/>
                </a:solidFill>
              </a:rPr>
              <a:t>DB에 쌓이는 정보</a:t>
            </a:r>
            <a:endParaRPr b="1" sz="13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3C78D8"/>
                </a:solidFill>
              </a:rPr>
              <a:t>추천 결과: </a:t>
            </a:r>
            <a:r>
              <a:rPr b="1" lang="ko" sz="1300">
                <a:solidFill>
                  <a:schemeClr val="dk1"/>
                </a:solidFill>
              </a:rPr>
              <a:t>메타데이터, 전문 텍스트, 선정 스코어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6D9EEB"/>
                </a:solidFill>
              </a:rPr>
              <a:t>학습 결과: </a:t>
            </a:r>
            <a:r>
              <a:rPr b="1" lang="ko" sz="1300">
                <a:solidFill>
                  <a:schemeClr val="dk1"/>
                </a:solidFill>
              </a:rPr>
              <a:t>질문 로그, 이해도 점수, 읽은 키워드 변화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rgbClr val="A4C2F4"/>
                </a:solidFill>
              </a:rPr>
              <a:t>관계 정보:</a:t>
            </a:r>
            <a:r>
              <a:rPr b="1" lang="ko" sz="1300">
                <a:solidFill>
                  <a:schemeClr val="dk1"/>
                </a:solidFill>
              </a:rPr>
              <a:t> 인용 그래프, 공통 참고문헌, 스토리라인 설명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537" name="Google Shape;5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013" y="2678350"/>
            <a:ext cx="1870650" cy="1810693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9"/>
          <p:cNvSpPr txBox="1"/>
          <p:nvPr/>
        </p:nvSpPr>
        <p:spPr>
          <a:xfrm>
            <a:off x="1449163" y="1642375"/>
            <a:ext cx="6194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각 Agent는 독립 동작하지만, </a:t>
            </a:r>
            <a:r>
              <a:rPr b="1" lang="ko" sz="1300">
                <a:solidFill>
                  <a:schemeClr val="dk1"/>
                </a:solidFill>
              </a:rPr>
              <a:t>공통 데이터 레이어를 공유해 학습 맥락이 자연스럽게 이어짐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539" name="Google Shape;539;p59"/>
          <p:cNvSpPr txBox="1"/>
          <p:nvPr/>
        </p:nvSpPr>
        <p:spPr>
          <a:xfrm>
            <a:off x="2658588" y="2027275"/>
            <a:ext cx="346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-</a:t>
            </a:r>
            <a:r>
              <a:rPr b="1" lang="ko" sz="1300">
                <a:solidFill>
                  <a:schemeClr val="dk1"/>
                </a:solidFill>
              </a:rPr>
              <a:t>&gt; </a:t>
            </a:r>
            <a:r>
              <a:rPr b="1" lang="ko" sz="1300">
                <a:solidFill>
                  <a:schemeClr val="dk1"/>
                </a:solidFill>
              </a:rPr>
              <a:t>공통 DB 레이어가 만드는</a:t>
            </a:r>
            <a:r>
              <a:rPr lang="ko" sz="1300">
                <a:solidFill>
                  <a:schemeClr val="dk1"/>
                </a:solidFill>
              </a:rPr>
              <a:t> </a:t>
            </a:r>
            <a:r>
              <a:rPr b="1" lang="ko" sz="1300">
                <a:solidFill>
                  <a:srgbClr val="F1C232"/>
                </a:solidFill>
              </a:rPr>
              <a:t>“끊김 없는 학습”</a:t>
            </a:r>
            <a:endParaRPr b="1" sz="13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4" name="Google Shape;544;p60"/>
          <p:cNvCxnSpPr/>
          <p:nvPr/>
        </p:nvCxnSpPr>
        <p:spPr>
          <a:xfrm>
            <a:off x="4198569" y="3233431"/>
            <a:ext cx="74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5" name="Google Shape;545;p60"/>
          <p:cNvSpPr txBox="1"/>
          <p:nvPr/>
        </p:nvSpPr>
        <p:spPr>
          <a:xfrm>
            <a:off x="1489196" y="2210100"/>
            <a:ext cx="6165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lang="ko" sz="47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기술</a:t>
            </a:r>
            <a:r>
              <a:rPr b="1" lang="ko" sz="47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 구성</a:t>
            </a:r>
            <a:endParaRPr b="1" i="0" sz="7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6" name="Google Shape;546;p60"/>
          <p:cNvSpPr txBox="1"/>
          <p:nvPr/>
        </p:nvSpPr>
        <p:spPr>
          <a:xfrm>
            <a:off x="3653059" y="1857688"/>
            <a:ext cx="183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SECTION 0</a:t>
            </a:r>
            <a:r>
              <a:rPr lang="ko" sz="16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6</a:t>
            </a:r>
            <a:endParaRPr b="0" i="0" sz="7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1" name="Google Shape;551;p61"/>
          <p:cNvCxnSpPr/>
          <p:nvPr/>
        </p:nvCxnSpPr>
        <p:spPr>
          <a:xfrm flipH="1" rot="10800000">
            <a:off x="-99624" y="2061468"/>
            <a:ext cx="97434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52" name="Google Shape;552;p61"/>
          <p:cNvGrpSpPr/>
          <p:nvPr/>
        </p:nvGrpSpPr>
        <p:grpSpPr>
          <a:xfrm>
            <a:off x="4532772" y="2008370"/>
            <a:ext cx="101600" cy="101600"/>
            <a:chOff x="0" y="0"/>
            <a:chExt cx="812800" cy="812800"/>
          </a:xfrm>
        </p:grpSpPr>
        <p:sp>
          <p:nvSpPr>
            <p:cNvPr id="553" name="Google Shape;553;p6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61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5" name="Google Shape;555;p61"/>
          <p:cNvGrpSpPr/>
          <p:nvPr/>
        </p:nvGrpSpPr>
        <p:grpSpPr>
          <a:xfrm>
            <a:off x="7321249" y="2008380"/>
            <a:ext cx="98999" cy="98999"/>
            <a:chOff x="0" y="0"/>
            <a:chExt cx="812800" cy="812800"/>
          </a:xfrm>
        </p:grpSpPr>
        <p:sp>
          <p:nvSpPr>
            <p:cNvPr id="556" name="Google Shape;556;p6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61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8" name="Google Shape;558;p61"/>
          <p:cNvSpPr txBox="1"/>
          <p:nvPr/>
        </p:nvSpPr>
        <p:spPr>
          <a:xfrm>
            <a:off x="1051812" y="3129000"/>
            <a:ext cx="1314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ko" sz="1500">
                <a:solidFill>
                  <a:schemeClr val="dk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사용 모델</a:t>
            </a:r>
            <a:endParaRPr b="0" i="0" sz="700" u="none" cap="none" strike="noStrike">
              <a:solidFill>
                <a:schemeClr val="dk1"/>
              </a:solidFill>
              <a:highlight>
                <a:srgbClr val="A4C2F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59" name="Google Shape;559;p61"/>
          <p:cNvSpPr txBox="1"/>
          <p:nvPr/>
        </p:nvSpPr>
        <p:spPr>
          <a:xfrm>
            <a:off x="690400" y="3815975"/>
            <a:ext cx="20154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LLM : Kanana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(카카오 자체 개발 언어 모델)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0" name="Google Shape;560;p61"/>
          <p:cNvSpPr txBox="1"/>
          <p:nvPr/>
        </p:nvSpPr>
        <p:spPr>
          <a:xfrm>
            <a:off x="3611253" y="3669440"/>
            <a:ext cx="19245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Frontend : React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Backend : FastAPI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Database : PostgreSQL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PDF 처리 : pdfplumber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1" name="Google Shape;561;p61"/>
          <p:cNvSpPr txBox="1"/>
          <p:nvPr/>
        </p:nvSpPr>
        <p:spPr>
          <a:xfrm>
            <a:off x="6441199" y="3669450"/>
            <a:ext cx="18591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arXiv API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Semantic Scholar API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Agen</a:t>
            </a:r>
            <a:r>
              <a:rPr lang="ko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t 간 통신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PlayMCP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2" name="Google Shape;562;p61"/>
          <p:cNvSpPr txBox="1"/>
          <p:nvPr/>
        </p:nvSpPr>
        <p:spPr>
          <a:xfrm>
            <a:off x="3868780" y="3003665"/>
            <a:ext cx="14391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ko" sz="1500">
                <a:solidFill>
                  <a:schemeClr val="dk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프레임워크</a:t>
            </a:r>
            <a:endParaRPr b="1" sz="1500">
              <a:solidFill>
                <a:schemeClr val="dk1"/>
              </a:solidFill>
              <a:highlight>
                <a:srgbClr val="A4C2F4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ko" sz="1500">
                <a:solidFill>
                  <a:schemeClr val="dk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및 기술 스택</a:t>
            </a:r>
            <a:endParaRPr b="1" sz="1500">
              <a:solidFill>
                <a:schemeClr val="dk1"/>
              </a:solidFill>
              <a:highlight>
                <a:srgbClr val="A4C2F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3" name="Google Shape;563;p61"/>
          <p:cNvSpPr txBox="1"/>
          <p:nvPr/>
        </p:nvSpPr>
        <p:spPr>
          <a:xfrm>
            <a:off x="6716696" y="3136425"/>
            <a:ext cx="1314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ko" sz="1500">
                <a:solidFill>
                  <a:schemeClr val="dk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MCP/API 연동</a:t>
            </a:r>
            <a:endParaRPr b="0" i="0" sz="700" u="none" cap="none" strike="noStrike">
              <a:solidFill>
                <a:schemeClr val="dk1"/>
              </a:solidFill>
              <a:highlight>
                <a:srgbClr val="A4C2F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4" name="Google Shape;564;p61"/>
          <p:cNvSpPr txBox="1"/>
          <p:nvPr/>
        </p:nvSpPr>
        <p:spPr>
          <a:xfrm>
            <a:off x="1022197" y="2729363"/>
            <a:ext cx="1361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b="0" i="0" sz="7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5" name="Google Shape;565;p61"/>
          <p:cNvSpPr txBox="1"/>
          <p:nvPr/>
        </p:nvSpPr>
        <p:spPr>
          <a:xfrm>
            <a:off x="3947052" y="2736778"/>
            <a:ext cx="1282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b="0" sz="7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6" name="Google Shape;566;p61"/>
          <p:cNvSpPr txBox="1"/>
          <p:nvPr/>
        </p:nvSpPr>
        <p:spPr>
          <a:xfrm>
            <a:off x="6716629" y="2736788"/>
            <a:ext cx="1314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b="0" i="0" sz="7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567" name="Google Shape;567;p61"/>
          <p:cNvCxnSpPr/>
          <p:nvPr/>
        </p:nvCxnSpPr>
        <p:spPr>
          <a:xfrm rot="10800000">
            <a:off x="4588329" y="2059182"/>
            <a:ext cx="0" cy="497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8" name="Google Shape;568;p61"/>
          <p:cNvCxnSpPr/>
          <p:nvPr/>
        </p:nvCxnSpPr>
        <p:spPr>
          <a:xfrm rot="10800000">
            <a:off x="7365974" y="2059192"/>
            <a:ext cx="0" cy="497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9" name="Google Shape;569;p61"/>
          <p:cNvSpPr txBox="1"/>
          <p:nvPr/>
        </p:nvSpPr>
        <p:spPr>
          <a:xfrm>
            <a:off x="529026" y="440263"/>
            <a:ext cx="485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기술 구성 개요</a:t>
            </a:r>
            <a:endParaRPr b="1" i="0" sz="7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570" name="Google Shape;570;p61"/>
          <p:cNvCxnSpPr/>
          <p:nvPr/>
        </p:nvCxnSpPr>
        <p:spPr>
          <a:xfrm>
            <a:off x="-269210" y="951743"/>
            <a:ext cx="4538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71" name="Google Shape;571;p61"/>
          <p:cNvGrpSpPr/>
          <p:nvPr/>
        </p:nvGrpSpPr>
        <p:grpSpPr>
          <a:xfrm>
            <a:off x="1653382" y="2008410"/>
            <a:ext cx="98999" cy="98999"/>
            <a:chOff x="0" y="0"/>
            <a:chExt cx="812800" cy="812800"/>
          </a:xfrm>
        </p:grpSpPr>
        <p:sp>
          <p:nvSpPr>
            <p:cNvPr id="572" name="Google Shape;572;p6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61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74" name="Google Shape;574;p61"/>
          <p:cNvCxnSpPr/>
          <p:nvPr/>
        </p:nvCxnSpPr>
        <p:spPr>
          <a:xfrm rot="10800000">
            <a:off x="1698107" y="2059222"/>
            <a:ext cx="0" cy="497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5" name="Google Shape;575;p61"/>
          <p:cNvSpPr txBox="1"/>
          <p:nvPr/>
        </p:nvSpPr>
        <p:spPr>
          <a:xfrm>
            <a:off x="2123075" y="1356913"/>
            <a:ext cx="4930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ko" sz="1600">
                <a:solidFill>
                  <a:srgbClr val="3C78D8"/>
                </a:solidFill>
                <a:latin typeface="Noto Sans"/>
                <a:ea typeface="Noto Sans"/>
                <a:cs typeface="Noto Sans"/>
                <a:sym typeface="Noto Sans"/>
              </a:rPr>
              <a:t>논문 수집부터 학습까지, 하나의 흐름으로 연결된 구조</a:t>
            </a:r>
            <a:endParaRPr b="1" i="1" sz="1300" u="none" cap="none" strike="noStrike">
              <a:solidFill>
                <a:srgbClr val="3C78D8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0" name="Google Shape;580;p62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1" name="Google Shape;581;p62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01. LLM: Kanana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2" name="Google Shape;582;p62"/>
          <p:cNvSpPr txBox="1"/>
          <p:nvPr/>
        </p:nvSpPr>
        <p:spPr>
          <a:xfrm>
            <a:off x="2153850" y="1195325"/>
            <a:ext cx="483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LLM: Kanana (Kakao Language Model)</a:t>
            </a:r>
            <a:endParaRPr b="1" i="0" sz="800" u="none" cap="none" strike="noStrike">
              <a:solidFill>
                <a:schemeClr val="lt1"/>
              </a:solidFill>
              <a:highlight>
                <a:srgbClr val="A4C2F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3" name="Google Shape;583;p62"/>
          <p:cNvSpPr/>
          <p:nvPr/>
        </p:nvSpPr>
        <p:spPr>
          <a:xfrm>
            <a:off x="451200" y="1903525"/>
            <a:ext cx="2328300" cy="99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키워드 확장</a:t>
            </a:r>
            <a:endParaRPr/>
          </a:p>
        </p:txBody>
      </p:sp>
      <p:sp>
        <p:nvSpPr>
          <p:cNvPr id="584" name="Google Shape;584;p62"/>
          <p:cNvSpPr/>
          <p:nvPr/>
        </p:nvSpPr>
        <p:spPr>
          <a:xfrm>
            <a:off x="451200" y="1748200"/>
            <a:ext cx="2328300" cy="447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검색 Agent</a:t>
            </a:r>
            <a:endParaRPr b="1"/>
          </a:p>
        </p:txBody>
      </p:sp>
      <p:sp>
        <p:nvSpPr>
          <p:cNvPr id="585" name="Google Shape;585;p62"/>
          <p:cNvSpPr/>
          <p:nvPr/>
        </p:nvSpPr>
        <p:spPr>
          <a:xfrm>
            <a:off x="3407844" y="1903525"/>
            <a:ext cx="2328300" cy="99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논문-관심 분야 관련도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이해도 측정</a:t>
            </a:r>
            <a:endParaRPr/>
          </a:p>
        </p:txBody>
      </p:sp>
      <p:sp>
        <p:nvSpPr>
          <p:cNvPr id="586" name="Google Shape;586;p62"/>
          <p:cNvSpPr/>
          <p:nvPr/>
        </p:nvSpPr>
        <p:spPr>
          <a:xfrm>
            <a:off x="3407844" y="1748200"/>
            <a:ext cx="2328300" cy="447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선정</a:t>
            </a:r>
            <a:r>
              <a:rPr b="1" lang="ko"/>
              <a:t> Agent</a:t>
            </a:r>
            <a:endParaRPr b="1"/>
          </a:p>
        </p:txBody>
      </p:sp>
      <p:sp>
        <p:nvSpPr>
          <p:cNvPr id="587" name="Google Shape;587;p62"/>
          <p:cNvSpPr/>
          <p:nvPr/>
        </p:nvSpPr>
        <p:spPr>
          <a:xfrm>
            <a:off x="6364488" y="1903525"/>
            <a:ext cx="2328300" cy="99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논문 간 인용 관계 분석</a:t>
            </a:r>
            <a:endParaRPr/>
          </a:p>
        </p:txBody>
      </p:sp>
      <p:sp>
        <p:nvSpPr>
          <p:cNvPr id="588" name="Google Shape;588;p62"/>
          <p:cNvSpPr/>
          <p:nvPr/>
        </p:nvSpPr>
        <p:spPr>
          <a:xfrm>
            <a:off x="6364488" y="1748200"/>
            <a:ext cx="2328300" cy="447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관계 분석</a:t>
            </a:r>
            <a:r>
              <a:rPr b="1" lang="ko"/>
              <a:t> Agent</a:t>
            </a:r>
            <a:endParaRPr b="1"/>
          </a:p>
        </p:txBody>
      </p:sp>
      <p:sp>
        <p:nvSpPr>
          <p:cNvPr id="589" name="Google Shape;589;p62"/>
          <p:cNvSpPr/>
          <p:nvPr/>
        </p:nvSpPr>
        <p:spPr>
          <a:xfrm>
            <a:off x="451200" y="3355900"/>
            <a:ext cx="2328300" cy="99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맞춤형 요약 생성</a:t>
            </a:r>
            <a:endParaRPr/>
          </a:p>
        </p:txBody>
      </p:sp>
      <p:sp>
        <p:nvSpPr>
          <p:cNvPr id="590" name="Google Shape;590;p62"/>
          <p:cNvSpPr/>
          <p:nvPr/>
        </p:nvSpPr>
        <p:spPr>
          <a:xfrm>
            <a:off x="451200" y="3200575"/>
            <a:ext cx="2328300" cy="447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논문 설명</a:t>
            </a:r>
            <a:r>
              <a:rPr b="1" lang="ko"/>
              <a:t> Agent</a:t>
            </a:r>
            <a:endParaRPr b="1"/>
          </a:p>
        </p:txBody>
      </p:sp>
      <p:sp>
        <p:nvSpPr>
          <p:cNvPr id="591" name="Google Shape;591;p62"/>
          <p:cNvSpPr/>
          <p:nvPr/>
        </p:nvSpPr>
        <p:spPr>
          <a:xfrm>
            <a:off x="3407844" y="3355900"/>
            <a:ext cx="2328300" cy="99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논문 </a:t>
            </a:r>
            <a:r>
              <a:rPr lang="ko"/>
              <a:t>기반 질의응답</a:t>
            </a:r>
            <a:endParaRPr/>
          </a:p>
        </p:txBody>
      </p:sp>
      <p:sp>
        <p:nvSpPr>
          <p:cNvPr id="592" name="Google Shape;592;p62"/>
          <p:cNvSpPr/>
          <p:nvPr/>
        </p:nvSpPr>
        <p:spPr>
          <a:xfrm>
            <a:off x="3407844" y="3200575"/>
            <a:ext cx="2328300" cy="447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챗봇</a:t>
            </a:r>
            <a:r>
              <a:rPr b="1" lang="ko"/>
              <a:t> Agent</a:t>
            </a:r>
            <a:endParaRPr b="1"/>
          </a:p>
        </p:txBody>
      </p:sp>
      <p:sp>
        <p:nvSpPr>
          <p:cNvPr id="593" name="Google Shape;593;p62"/>
          <p:cNvSpPr/>
          <p:nvPr/>
        </p:nvSpPr>
        <p:spPr>
          <a:xfrm>
            <a:off x="6364488" y="3355900"/>
            <a:ext cx="2328300" cy="99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관심 분야, 난이도 변경 제안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방향 조언</a:t>
            </a:r>
            <a:endParaRPr/>
          </a:p>
        </p:txBody>
      </p:sp>
      <p:sp>
        <p:nvSpPr>
          <p:cNvPr id="594" name="Google Shape;594;p62"/>
          <p:cNvSpPr/>
          <p:nvPr/>
        </p:nvSpPr>
        <p:spPr>
          <a:xfrm>
            <a:off x="6364488" y="3200575"/>
            <a:ext cx="2328300" cy="447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조언</a:t>
            </a:r>
            <a:r>
              <a:rPr b="1" lang="ko"/>
              <a:t> Agent</a:t>
            </a:r>
            <a:endParaRPr b="1"/>
          </a:p>
        </p:txBody>
      </p:sp>
      <p:sp>
        <p:nvSpPr>
          <p:cNvPr id="595" name="Google Shape;595;p62"/>
          <p:cNvSpPr txBox="1"/>
          <p:nvPr/>
        </p:nvSpPr>
        <p:spPr>
          <a:xfrm>
            <a:off x="2779500" y="4652950"/>
            <a:ext cx="400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700">
                <a:solidFill>
                  <a:srgbClr val="888888"/>
                </a:solidFill>
                <a:latin typeface="Noto Sans"/>
                <a:ea typeface="Noto Sans"/>
                <a:cs typeface="Noto Sans"/>
                <a:sym typeface="Noto Sans"/>
              </a:rPr>
              <a:t>논문 탐색부터 학습 조언까지 전 단계에 활용</a:t>
            </a:r>
            <a:endParaRPr b="1" i="0" sz="500" u="none" cap="none" strike="noStrike">
              <a:solidFill>
                <a:srgbClr val="888888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0" name="Google Shape;600;p63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1" name="Google Shape;601;p63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01. LLM: Kanana - 강점 활용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02" name="Google Shape;602;p63"/>
          <p:cNvSpPr/>
          <p:nvPr/>
        </p:nvSpPr>
        <p:spPr>
          <a:xfrm>
            <a:off x="641075" y="1414356"/>
            <a:ext cx="4384800" cy="89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한국어로 질문해도 영문 논문 용어를 정확히 인식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혼용 질의 상황에서도 자연스러운 설명 제공</a:t>
            </a:r>
            <a:endParaRPr/>
          </a:p>
        </p:txBody>
      </p:sp>
      <p:sp>
        <p:nvSpPr>
          <p:cNvPr id="603" name="Google Shape;603;p63"/>
          <p:cNvSpPr/>
          <p:nvPr/>
        </p:nvSpPr>
        <p:spPr>
          <a:xfrm>
            <a:off x="641075" y="1216865"/>
            <a:ext cx="4384800" cy="4404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한국어 혼용 질의 처리</a:t>
            </a:r>
            <a:endParaRPr b="1"/>
          </a:p>
        </p:txBody>
      </p:sp>
      <p:sp>
        <p:nvSpPr>
          <p:cNvPr id="604" name="Google Shape;604;p63"/>
          <p:cNvSpPr txBox="1"/>
          <p:nvPr/>
        </p:nvSpPr>
        <p:spPr>
          <a:xfrm>
            <a:off x="5025875" y="2584200"/>
            <a:ext cx="4242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700">
                <a:solidFill>
                  <a:srgbClr val="888888"/>
                </a:solidFill>
                <a:latin typeface="Noto Sans"/>
                <a:ea typeface="Noto Sans"/>
                <a:cs typeface="Noto Sans"/>
                <a:sym typeface="Noto Sans"/>
              </a:rPr>
              <a:t>한국어 사용자 환경에 </a:t>
            </a:r>
            <a:endParaRPr b="1" sz="1700">
              <a:solidFill>
                <a:srgbClr val="888888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700">
                <a:solidFill>
                  <a:srgbClr val="888888"/>
                </a:solidFill>
                <a:latin typeface="Noto Sans"/>
                <a:ea typeface="Noto Sans"/>
                <a:cs typeface="Noto Sans"/>
                <a:sym typeface="Noto Sans"/>
              </a:rPr>
              <a:t>최적화된 논문 학습 LLM</a:t>
            </a:r>
            <a:endParaRPr b="1" i="0" sz="500" u="none" cap="none" strike="noStrike">
              <a:solidFill>
                <a:srgbClr val="888888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05" name="Google Shape;605;p63"/>
          <p:cNvSpPr/>
          <p:nvPr/>
        </p:nvSpPr>
        <p:spPr>
          <a:xfrm>
            <a:off x="641075" y="3823550"/>
            <a:ext cx="4384800" cy="89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사용자 난이도에 따라 설명 스타일을 일관되게 유지</a:t>
            </a:r>
            <a:endParaRPr/>
          </a:p>
        </p:txBody>
      </p:sp>
      <p:sp>
        <p:nvSpPr>
          <p:cNvPr id="606" name="Google Shape;606;p63"/>
          <p:cNvSpPr/>
          <p:nvPr/>
        </p:nvSpPr>
        <p:spPr>
          <a:xfrm>
            <a:off x="641075" y="3599325"/>
            <a:ext cx="4384800" cy="4404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난이도별 학습 톤 최적화</a:t>
            </a:r>
            <a:endParaRPr b="1"/>
          </a:p>
        </p:txBody>
      </p:sp>
      <p:sp>
        <p:nvSpPr>
          <p:cNvPr id="607" name="Google Shape;607;p63"/>
          <p:cNvSpPr/>
          <p:nvPr/>
        </p:nvSpPr>
        <p:spPr>
          <a:xfrm>
            <a:off x="641075" y="2584207"/>
            <a:ext cx="4384800" cy="89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한국어 맥락과 오타를 고려한 키워드 확장 및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검색 처리 논문 탐색 정확도 향상</a:t>
            </a:r>
            <a:endParaRPr/>
          </a:p>
        </p:txBody>
      </p:sp>
      <p:sp>
        <p:nvSpPr>
          <p:cNvPr id="608" name="Google Shape;608;p63"/>
          <p:cNvSpPr/>
          <p:nvPr/>
        </p:nvSpPr>
        <p:spPr>
          <a:xfrm>
            <a:off x="641075" y="2408092"/>
            <a:ext cx="4384800" cy="4404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한국어 맥락 이해 강점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p28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Google Shape;170;p28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문제 정의 및 솔루션 제안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71" name="Google Shape;171;p28" title="파랑 흰색 깔끔한 프로젝트 소개 프레젠테이션.png"/>
          <p:cNvPicPr preferRelativeResize="0"/>
          <p:nvPr/>
        </p:nvPicPr>
        <p:blipFill rotWithShape="1">
          <a:blip r:embed="rId3">
            <a:alphaModFix/>
          </a:blip>
          <a:srcRect b="62142" l="65616" r="0" t="0"/>
          <a:stretch/>
        </p:blipFill>
        <p:spPr>
          <a:xfrm>
            <a:off x="1973675" y="1529525"/>
            <a:ext cx="1779326" cy="110202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/>
        </p:nvSpPr>
        <p:spPr>
          <a:xfrm>
            <a:off x="2201099" y="1789142"/>
            <a:ext cx="1229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논문 공부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어떻게 하지?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4855825" y="1471068"/>
            <a:ext cx="298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  <a:highlight>
                  <a:srgbClr val="C9DAF8"/>
                </a:highlight>
                <a:latin typeface="Noto Sans"/>
                <a:ea typeface="Noto Sans"/>
                <a:cs typeface="Noto Sans"/>
                <a:sym typeface="Noto Sans"/>
              </a:rPr>
              <a:t>기존 논문 공부 환경의 문제점</a:t>
            </a:r>
            <a:endParaRPr b="1" i="0" sz="1900" u="none" cap="none" strike="noStrike">
              <a:solidFill>
                <a:schemeClr val="dk1"/>
              </a:solidFill>
              <a:highlight>
                <a:srgbClr val="C9DAF8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4442881" y="2137850"/>
            <a:ext cx="381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</a:rPr>
              <a:t>arXiv에는 매일 수천 편의 논문이 올라옴</a:t>
            </a:r>
            <a:endParaRPr b="1" sz="1600">
              <a:solidFill>
                <a:schemeClr val="dk1"/>
              </a:solidFill>
            </a:endParaRPr>
          </a:p>
        </p:txBody>
      </p:sp>
      <p:cxnSp>
        <p:nvCxnSpPr>
          <p:cNvPr id="175" name="Google Shape;175;p28"/>
          <p:cNvCxnSpPr/>
          <p:nvPr/>
        </p:nvCxnSpPr>
        <p:spPr>
          <a:xfrm flipH="1">
            <a:off x="6343831" y="2442508"/>
            <a:ext cx="2700" cy="4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8"/>
          <p:cNvSpPr txBox="1"/>
          <p:nvPr/>
        </p:nvSpPr>
        <p:spPr>
          <a:xfrm>
            <a:off x="4249525" y="2991557"/>
            <a:ext cx="4196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</a:rPr>
              <a:t>자신의 수준과 관심사에 맞는 논문을 찾기 어려움</a:t>
            </a:r>
            <a:endParaRPr b="1" sz="1600">
              <a:solidFill>
                <a:schemeClr val="dk1"/>
              </a:solidFill>
            </a:endParaRPr>
          </a:p>
        </p:txBody>
      </p:sp>
      <p:cxnSp>
        <p:nvCxnSpPr>
          <p:cNvPr id="177" name="Google Shape;177;p28"/>
          <p:cNvCxnSpPr/>
          <p:nvPr/>
        </p:nvCxnSpPr>
        <p:spPr>
          <a:xfrm flipH="1">
            <a:off x="6345181" y="3292205"/>
            <a:ext cx="2700" cy="4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8"/>
          <p:cNvSpPr txBox="1"/>
          <p:nvPr/>
        </p:nvSpPr>
        <p:spPr>
          <a:xfrm>
            <a:off x="4442881" y="3859380"/>
            <a:ext cx="381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600">
                <a:solidFill>
                  <a:srgbClr val="6D9EEB"/>
                </a:solidFill>
              </a:rPr>
              <a:t>논문 간 관계 이해 및 학습 보조 기능의 한계</a:t>
            </a:r>
            <a:endParaRPr b="1" sz="1600">
              <a:solidFill>
                <a:srgbClr val="6D9EEB"/>
              </a:solidFill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3190400" y="4915725"/>
            <a:ext cx="5875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9E9E9E"/>
                </a:solidFill>
              </a:rPr>
              <a:t>arXiv: 수학, 물리학, 천문학, 전산 과학, 계량 생물학, 통계학 분야의 출판 전 논문을 수집하는 웹사이트</a:t>
            </a:r>
            <a:endParaRPr sz="1100">
              <a:solidFill>
                <a:srgbClr val="9E9E9E"/>
              </a:solidFill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671500" y="2571750"/>
            <a:ext cx="30000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0">
                <a:solidFill>
                  <a:schemeClr val="dk1"/>
                </a:solidFill>
              </a:rPr>
              <a:t>🤦🏻‍♂️</a:t>
            </a:r>
            <a:endParaRPr sz="1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3" name="Google Shape;613;p64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64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02. </a:t>
            </a: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프레임워크 및 기술 스택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15" name="Google Shape;615;p64"/>
          <p:cNvSpPr txBox="1"/>
          <p:nvPr/>
        </p:nvSpPr>
        <p:spPr>
          <a:xfrm>
            <a:off x="1558025" y="1163913"/>
            <a:ext cx="2403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🎨Frontend: React </a:t>
            </a:r>
            <a:endParaRPr b="1" i="0" sz="800" u="none" cap="none" strike="noStrike">
              <a:solidFill>
                <a:schemeClr val="lt1"/>
              </a:solidFill>
              <a:highlight>
                <a:srgbClr val="A4C2F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16" name="Google Shape;616;p64"/>
          <p:cNvSpPr/>
          <p:nvPr/>
        </p:nvSpPr>
        <p:spPr>
          <a:xfrm>
            <a:off x="1332725" y="1768069"/>
            <a:ext cx="2854500" cy="83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논문 카드, 챗봇, 논문 관계 그래프</a:t>
            </a:r>
            <a:endParaRPr/>
          </a:p>
        </p:txBody>
      </p:sp>
      <p:sp>
        <p:nvSpPr>
          <p:cNvPr id="617" name="Google Shape;617;p64"/>
          <p:cNvSpPr/>
          <p:nvPr/>
        </p:nvSpPr>
        <p:spPr>
          <a:xfrm>
            <a:off x="1332725" y="1637650"/>
            <a:ext cx="2854500" cy="37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컴포넌트 기반 UI 설계</a:t>
            </a:r>
            <a:endParaRPr b="1"/>
          </a:p>
        </p:txBody>
      </p:sp>
      <p:sp>
        <p:nvSpPr>
          <p:cNvPr id="618" name="Google Shape;618;p64"/>
          <p:cNvSpPr/>
          <p:nvPr/>
        </p:nvSpPr>
        <p:spPr>
          <a:xfrm>
            <a:off x="1332725" y="2880084"/>
            <a:ext cx="2854500" cy="83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단위 확장 및 재사용 용이</a:t>
            </a:r>
            <a:endParaRPr/>
          </a:p>
        </p:txBody>
      </p:sp>
      <p:sp>
        <p:nvSpPr>
          <p:cNvPr id="619" name="Google Shape;619;p64"/>
          <p:cNvSpPr/>
          <p:nvPr/>
        </p:nvSpPr>
        <p:spPr>
          <a:xfrm>
            <a:off x="1332725" y="2749665"/>
            <a:ext cx="2854500" cy="37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모듈화된 화면 구성</a:t>
            </a:r>
            <a:endParaRPr b="1"/>
          </a:p>
        </p:txBody>
      </p:sp>
      <p:sp>
        <p:nvSpPr>
          <p:cNvPr id="620" name="Google Shape;620;p64"/>
          <p:cNvSpPr/>
          <p:nvPr/>
        </p:nvSpPr>
        <p:spPr>
          <a:xfrm>
            <a:off x="1332725" y="3992109"/>
            <a:ext cx="2854500" cy="83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디바이스 지원</a:t>
            </a:r>
            <a:endParaRPr/>
          </a:p>
        </p:txBody>
      </p:sp>
      <p:sp>
        <p:nvSpPr>
          <p:cNvPr id="621" name="Google Shape;621;p64"/>
          <p:cNvSpPr/>
          <p:nvPr/>
        </p:nvSpPr>
        <p:spPr>
          <a:xfrm>
            <a:off x="1332725" y="3861690"/>
            <a:ext cx="2854500" cy="37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반응형 디자인</a:t>
            </a:r>
            <a:endParaRPr b="1"/>
          </a:p>
        </p:txBody>
      </p:sp>
      <p:sp>
        <p:nvSpPr>
          <p:cNvPr id="622" name="Google Shape;622;p64"/>
          <p:cNvSpPr txBox="1"/>
          <p:nvPr/>
        </p:nvSpPr>
        <p:spPr>
          <a:xfrm>
            <a:off x="5096850" y="1153988"/>
            <a:ext cx="257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highlight>
                  <a:schemeClr val="accent1"/>
                </a:highlight>
                <a:latin typeface="Noto Sans"/>
                <a:ea typeface="Noto Sans"/>
                <a:cs typeface="Noto Sans"/>
                <a:sym typeface="Noto Sans"/>
              </a:rPr>
              <a:t>⚙️Backend: FastAPI</a:t>
            </a:r>
            <a:r>
              <a:rPr b="1" lang="ko" sz="2000">
                <a:solidFill>
                  <a:schemeClr val="lt1"/>
                </a:solidFill>
                <a:highlight>
                  <a:schemeClr val="accent1"/>
                </a:highlight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b="1" i="0" sz="800" u="none" cap="none" strike="noStrike">
              <a:solidFill>
                <a:schemeClr val="lt1"/>
              </a:solidFill>
              <a:highlight>
                <a:schemeClr val="accen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23" name="Google Shape;623;p64"/>
          <p:cNvSpPr/>
          <p:nvPr/>
        </p:nvSpPr>
        <p:spPr>
          <a:xfrm>
            <a:off x="4956750" y="1768069"/>
            <a:ext cx="2854500" cy="83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논</a:t>
            </a:r>
            <a:r>
              <a:rPr lang="ko"/>
              <a:t>문 다운로드, 텍스트 추출</a:t>
            </a:r>
            <a:endParaRPr/>
          </a:p>
        </p:txBody>
      </p:sp>
      <p:sp>
        <p:nvSpPr>
          <p:cNvPr id="624" name="Google Shape;624;p64"/>
          <p:cNvSpPr/>
          <p:nvPr/>
        </p:nvSpPr>
        <p:spPr>
          <a:xfrm>
            <a:off x="4956750" y="1637650"/>
            <a:ext cx="2854500" cy="37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6D9EEB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비동기 처리 기반 서버</a:t>
            </a:r>
            <a:endParaRPr b="1"/>
          </a:p>
        </p:txBody>
      </p:sp>
      <p:sp>
        <p:nvSpPr>
          <p:cNvPr id="625" name="Google Shape;625;p64"/>
          <p:cNvSpPr/>
          <p:nvPr/>
        </p:nvSpPr>
        <p:spPr>
          <a:xfrm>
            <a:off x="4956750" y="2880084"/>
            <a:ext cx="2854500" cy="83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서비스 기능 간 연동</a:t>
            </a:r>
            <a:endParaRPr/>
          </a:p>
        </p:txBody>
      </p:sp>
      <p:sp>
        <p:nvSpPr>
          <p:cNvPr id="626" name="Google Shape;626;p64"/>
          <p:cNvSpPr/>
          <p:nvPr/>
        </p:nvSpPr>
        <p:spPr>
          <a:xfrm>
            <a:off x="4956750" y="2749665"/>
            <a:ext cx="2854500" cy="37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6D9EEB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RESTful API 제공</a:t>
            </a:r>
            <a:endParaRPr b="1"/>
          </a:p>
        </p:txBody>
      </p:sp>
      <p:sp>
        <p:nvSpPr>
          <p:cNvPr id="627" name="Google Shape;627;p64"/>
          <p:cNvSpPr/>
          <p:nvPr/>
        </p:nvSpPr>
        <p:spPr>
          <a:xfrm>
            <a:off x="4956750" y="3992109"/>
            <a:ext cx="2854500" cy="83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및 유지보수 효율 향상</a:t>
            </a:r>
            <a:endParaRPr/>
          </a:p>
        </p:txBody>
      </p:sp>
      <p:sp>
        <p:nvSpPr>
          <p:cNvPr id="628" name="Google Shape;628;p64"/>
          <p:cNvSpPr/>
          <p:nvPr/>
        </p:nvSpPr>
        <p:spPr>
          <a:xfrm>
            <a:off x="4956750" y="3861690"/>
            <a:ext cx="2854500" cy="37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6D9EEB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자동 API 문서화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3" name="Google Shape;633;p65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4" name="Google Shape;634;p65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02. 프레임워크 및 기술 스택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35" name="Google Shape;635;p65"/>
          <p:cNvSpPr txBox="1"/>
          <p:nvPr/>
        </p:nvSpPr>
        <p:spPr>
          <a:xfrm>
            <a:off x="849125" y="1171496"/>
            <a:ext cx="324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🗄️Database: PostgreSQL</a:t>
            </a:r>
            <a:r>
              <a:rPr b="1" lang="ko" sz="2000">
                <a:solidFill>
                  <a:schemeClr val="lt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b="1" i="0" sz="800" u="none" cap="none" strike="noStrike">
              <a:solidFill>
                <a:schemeClr val="lt1"/>
              </a:solidFill>
              <a:highlight>
                <a:srgbClr val="A4C2F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36" name="Google Shape;636;p65"/>
          <p:cNvSpPr/>
          <p:nvPr/>
        </p:nvSpPr>
        <p:spPr>
          <a:xfrm>
            <a:off x="565913" y="1791919"/>
            <a:ext cx="3808200" cy="83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논문 </a:t>
            </a:r>
            <a:r>
              <a:rPr lang="ko" sz="1300"/>
              <a:t>메타데이터, 사용자 프로필, 학습 기록 관리</a:t>
            </a:r>
            <a:endParaRPr sz="1300"/>
          </a:p>
        </p:txBody>
      </p:sp>
      <p:sp>
        <p:nvSpPr>
          <p:cNvPr id="637" name="Google Shape;637;p65"/>
          <p:cNvSpPr/>
          <p:nvPr/>
        </p:nvSpPr>
        <p:spPr>
          <a:xfrm>
            <a:off x="565913" y="1661500"/>
            <a:ext cx="3808200" cy="37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핵심 데이터 저장</a:t>
            </a:r>
            <a:endParaRPr b="1" sz="1300"/>
          </a:p>
        </p:txBody>
      </p:sp>
      <p:sp>
        <p:nvSpPr>
          <p:cNvPr id="638" name="Google Shape;638;p65"/>
          <p:cNvSpPr/>
          <p:nvPr/>
        </p:nvSpPr>
        <p:spPr>
          <a:xfrm>
            <a:off x="565913" y="2903929"/>
            <a:ext cx="3808200" cy="83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JSONB </a:t>
            </a:r>
            <a:r>
              <a:rPr lang="ko" sz="1300"/>
              <a:t>기반으로 논문 키워드와 질문 이력 저장</a:t>
            </a:r>
            <a:endParaRPr sz="1300"/>
          </a:p>
        </p:txBody>
      </p:sp>
      <p:sp>
        <p:nvSpPr>
          <p:cNvPr id="639" name="Google Shape;639;p65"/>
          <p:cNvSpPr/>
          <p:nvPr/>
        </p:nvSpPr>
        <p:spPr>
          <a:xfrm>
            <a:off x="565913" y="2773511"/>
            <a:ext cx="3808200" cy="37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유연한 데이터 구조</a:t>
            </a:r>
            <a:endParaRPr b="1" sz="1300"/>
          </a:p>
        </p:txBody>
      </p:sp>
      <p:sp>
        <p:nvSpPr>
          <p:cNvPr id="640" name="Google Shape;640;p65"/>
          <p:cNvSpPr/>
          <p:nvPr/>
        </p:nvSpPr>
        <p:spPr>
          <a:xfrm>
            <a:off x="565913" y="4015950"/>
            <a:ext cx="3808200" cy="83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인덱싱 적용을 통한 효율적인 조회 지원</a:t>
            </a:r>
            <a:endParaRPr sz="1300"/>
          </a:p>
        </p:txBody>
      </p:sp>
      <p:sp>
        <p:nvSpPr>
          <p:cNvPr id="641" name="Google Shape;641;p65"/>
          <p:cNvSpPr/>
          <p:nvPr/>
        </p:nvSpPr>
        <p:spPr>
          <a:xfrm>
            <a:off x="565913" y="3885531"/>
            <a:ext cx="3808200" cy="37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빠른 검색 성능</a:t>
            </a:r>
            <a:endParaRPr b="1" sz="1300"/>
          </a:p>
        </p:txBody>
      </p:sp>
      <p:sp>
        <p:nvSpPr>
          <p:cNvPr id="642" name="Google Shape;642;p65"/>
          <p:cNvSpPr txBox="1"/>
          <p:nvPr/>
        </p:nvSpPr>
        <p:spPr>
          <a:xfrm>
            <a:off x="4693850" y="1161550"/>
            <a:ext cx="396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highlight>
                  <a:schemeClr val="accent1"/>
                </a:highlight>
                <a:latin typeface="Noto Sans"/>
                <a:ea typeface="Noto Sans"/>
                <a:cs typeface="Noto Sans"/>
                <a:sym typeface="Noto Sans"/>
              </a:rPr>
              <a:t>📄PDF Processing: pdfplumber</a:t>
            </a:r>
            <a:r>
              <a:rPr b="1" lang="ko" sz="2000">
                <a:solidFill>
                  <a:schemeClr val="lt1"/>
                </a:solidFill>
                <a:highlight>
                  <a:schemeClr val="accent1"/>
                </a:highlight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b="1" i="0" sz="800" u="none" cap="none" strike="noStrike">
              <a:solidFill>
                <a:schemeClr val="lt1"/>
              </a:solidFill>
              <a:highlight>
                <a:schemeClr val="accen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43" name="Google Shape;643;p65"/>
          <p:cNvSpPr/>
          <p:nvPr/>
        </p:nvSpPr>
        <p:spPr>
          <a:xfrm>
            <a:off x="4769893" y="1745544"/>
            <a:ext cx="3808200" cy="83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arXiv </a:t>
            </a:r>
            <a:r>
              <a:rPr lang="ko" sz="1300"/>
              <a:t>논문 PDF를 분석 가능한 전문 텍스트로 변환</a:t>
            </a:r>
            <a:endParaRPr sz="1300"/>
          </a:p>
        </p:txBody>
      </p:sp>
      <p:sp>
        <p:nvSpPr>
          <p:cNvPr id="644" name="Google Shape;644;p65"/>
          <p:cNvSpPr/>
          <p:nvPr/>
        </p:nvSpPr>
        <p:spPr>
          <a:xfrm>
            <a:off x="4769893" y="1615125"/>
            <a:ext cx="3808200" cy="37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6D9EEB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PDF 텍스트 변환</a:t>
            </a:r>
            <a:endParaRPr b="1" sz="1300"/>
          </a:p>
        </p:txBody>
      </p:sp>
      <p:sp>
        <p:nvSpPr>
          <p:cNvPr id="645" name="Google Shape;645;p65"/>
          <p:cNvSpPr/>
          <p:nvPr/>
        </p:nvSpPr>
        <p:spPr>
          <a:xfrm>
            <a:off x="4769893" y="2857554"/>
            <a:ext cx="3808200" cy="83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표와 다단 구조를 포함한 논문 레이아웃 정확히 추출</a:t>
            </a:r>
            <a:endParaRPr sz="1300"/>
          </a:p>
        </p:txBody>
      </p:sp>
      <p:sp>
        <p:nvSpPr>
          <p:cNvPr id="646" name="Google Shape;646;p65"/>
          <p:cNvSpPr/>
          <p:nvPr/>
        </p:nvSpPr>
        <p:spPr>
          <a:xfrm>
            <a:off x="4769893" y="2727136"/>
            <a:ext cx="3808200" cy="37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6D9EEB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복잡한 레이아웃 처리</a:t>
            </a:r>
            <a:endParaRPr b="1" sz="1300"/>
          </a:p>
        </p:txBody>
      </p:sp>
      <p:sp>
        <p:nvSpPr>
          <p:cNvPr id="647" name="Google Shape;647;p65"/>
          <p:cNvSpPr/>
          <p:nvPr/>
        </p:nvSpPr>
        <p:spPr>
          <a:xfrm>
            <a:off x="4769893" y="3969575"/>
            <a:ext cx="3808200" cy="83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요약 및 질의응답을 위한 정제된 텍스트 제공</a:t>
            </a:r>
            <a:endParaRPr sz="1300"/>
          </a:p>
        </p:txBody>
      </p:sp>
      <p:sp>
        <p:nvSpPr>
          <p:cNvPr id="648" name="Google Shape;648;p65"/>
          <p:cNvSpPr/>
          <p:nvPr/>
        </p:nvSpPr>
        <p:spPr>
          <a:xfrm>
            <a:off x="4769893" y="3839156"/>
            <a:ext cx="3808200" cy="37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6D9EEB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후속 분석 지원</a:t>
            </a:r>
            <a:endParaRPr b="1" sz="13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3" name="Google Shape;653;p66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4" name="Google Shape;654;p66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03. MCP / API </a:t>
            </a: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연동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55" name="Google Shape;655;p66"/>
          <p:cNvSpPr/>
          <p:nvPr/>
        </p:nvSpPr>
        <p:spPr>
          <a:xfrm>
            <a:off x="507275" y="1803094"/>
            <a:ext cx="3738000" cy="83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논문 </a:t>
            </a:r>
            <a:r>
              <a:rPr lang="ko" sz="1300"/>
              <a:t>검색 결과와 PDF URL 제공</a:t>
            </a:r>
            <a:endParaRPr sz="1300"/>
          </a:p>
        </p:txBody>
      </p:sp>
      <p:sp>
        <p:nvSpPr>
          <p:cNvPr id="656" name="Google Shape;656;p66"/>
          <p:cNvSpPr/>
          <p:nvPr/>
        </p:nvSpPr>
        <p:spPr>
          <a:xfrm>
            <a:off x="507275" y="1672675"/>
            <a:ext cx="3738000" cy="37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논문 메타데이터 수집</a:t>
            </a:r>
            <a:endParaRPr b="1" sz="1300"/>
          </a:p>
        </p:txBody>
      </p:sp>
      <p:sp>
        <p:nvSpPr>
          <p:cNvPr id="657" name="Google Shape;657;p66"/>
          <p:cNvSpPr/>
          <p:nvPr/>
        </p:nvSpPr>
        <p:spPr>
          <a:xfrm>
            <a:off x="507275" y="2915104"/>
            <a:ext cx="3738000" cy="83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Python arXiv </a:t>
            </a:r>
            <a:r>
              <a:rPr lang="ko" sz="1300"/>
              <a:t>라이브러리를 활용한 PDF 다운로드</a:t>
            </a:r>
            <a:endParaRPr sz="1300"/>
          </a:p>
        </p:txBody>
      </p:sp>
      <p:sp>
        <p:nvSpPr>
          <p:cNvPr id="658" name="Google Shape;658;p66"/>
          <p:cNvSpPr/>
          <p:nvPr/>
        </p:nvSpPr>
        <p:spPr>
          <a:xfrm>
            <a:off x="507275" y="2784686"/>
            <a:ext cx="3738000" cy="37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논문 원문 다운로드</a:t>
            </a:r>
            <a:endParaRPr b="1" sz="1300"/>
          </a:p>
        </p:txBody>
      </p:sp>
      <p:sp>
        <p:nvSpPr>
          <p:cNvPr id="659" name="Google Shape;659;p66"/>
          <p:cNvSpPr/>
          <p:nvPr/>
        </p:nvSpPr>
        <p:spPr>
          <a:xfrm>
            <a:off x="507275" y="4027125"/>
            <a:ext cx="3738000" cy="83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export.arxiv.org </a:t>
            </a:r>
            <a:r>
              <a:rPr lang="ko" sz="1300"/>
              <a:t>도메인을 사용해 Rate limit 준수</a:t>
            </a:r>
            <a:endParaRPr sz="1300"/>
          </a:p>
        </p:txBody>
      </p:sp>
      <p:sp>
        <p:nvSpPr>
          <p:cNvPr id="660" name="Google Shape;660;p66"/>
          <p:cNvSpPr/>
          <p:nvPr/>
        </p:nvSpPr>
        <p:spPr>
          <a:xfrm>
            <a:off x="507275" y="3896706"/>
            <a:ext cx="3738000" cy="37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안정적 요청 처리</a:t>
            </a:r>
            <a:endParaRPr b="1" sz="1300"/>
          </a:p>
        </p:txBody>
      </p:sp>
      <p:sp>
        <p:nvSpPr>
          <p:cNvPr id="661" name="Google Shape;661;p66"/>
          <p:cNvSpPr txBox="1"/>
          <p:nvPr/>
        </p:nvSpPr>
        <p:spPr>
          <a:xfrm>
            <a:off x="1760525" y="1163150"/>
            <a:ext cx="123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arXiv API</a:t>
            </a:r>
            <a:r>
              <a:rPr b="1" lang="ko" sz="2000">
                <a:solidFill>
                  <a:schemeClr val="lt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b="1" i="0" sz="800" u="none" cap="none" strike="noStrike">
              <a:solidFill>
                <a:schemeClr val="lt1"/>
              </a:solidFill>
              <a:highlight>
                <a:srgbClr val="A4C2F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62" name="Google Shape;662;p66"/>
          <p:cNvSpPr/>
          <p:nvPr/>
        </p:nvSpPr>
        <p:spPr>
          <a:xfrm>
            <a:off x="4898725" y="1803094"/>
            <a:ext cx="3738000" cy="83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논문 인용 수, </a:t>
            </a:r>
            <a:r>
              <a:rPr lang="ko" sz="1300"/>
              <a:t>출판년도</a:t>
            </a:r>
            <a:r>
              <a:rPr lang="ko" sz="1300"/>
              <a:t> 정보 추가</a:t>
            </a:r>
            <a:endParaRPr sz="1300"/>
          </a:p>
        </p:txBody>
      </p:sp>
      <p:sp>
        <p:nvSpPr>
          <p:cNvPr id="663" name="Google Shape;663;p66"/>
          <p:cNvSpPr/>
          <p:nvPr/>
        </p:nvSpPr>
        <p:spPr>
          <a:xfrm>
            <a:off x="4898725" y="1672675"/>
            <a:ext cx="3738000" cy="37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메타데이터 보강</a:t>
            </a:r>
            <a:endParaRPr b="1" sz="1300"/>
          </a:p>
        </p:txBody>
      </p:sp>
      <p:sp>
        <p:nvSpPr>
          <p:cNvPr id="664" name="Google Shape;664;p66"/>
          <p:cNvSpPr/>
          <p:nvPr/>
        </p:nvSpPr>
        <p:spPr>
          <a:xfrm>
            <a:off x="4898725" y="2915104"/>
            <a:ext cx="3738000" cy="83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논문 간 인용 관계 분석에 활용</a:t>
            </a:r>
            <a:endParaRPr sz="1300"/>
          </a:p>
        </p:txBody>
      </p:sp>
      <p:sp>
        <p:nvSpPr>
          <p:cNvPr id="665" name="Google Shape;665;p66"/>
          <p:cNvSpPr/>
          <p:nvPr/>
        </p:nvSpPr>
        <p:spPr>
          <a:xfrm>
            <a:off x="4898725" y="2784686"/>
            <a:ext cx="3738000" cy="37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인용 정보 분석</a:t>
            </a:r>
            <a:endParaRPr b="1" sz="1300"/>
          </a:p>
        </p:txBody>
      </p:sp>
      <p:sp>
        <p:nvSpPr>
          <p:cNvPr id="666" name="Google Shape;666;p66"/>
          <p:cNvSpPr/>
          <p:nvPr/>
        </p:nvSpPr>
        <p:spPr>
          <a:xfrm>
            <a:off x="4898725" y="4027125"/>
            <a:ext cx="3738000" cy="83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추천 및 관계 분석을 위한 기반 데이터 제공</a:t>
            </a:r>
            <a:endParaRPr sz="1300"/>
          </a:p>
        </p:txBody>
      </p:sp>
      <p:sp>
        <p:nvSpPr>
          <p:cNvPr id="667" name="Google Shape;667;p66"/>
          <p:cNvSpPr/>
          <p:nvPr/>
        </p:nvSpPr>
        <p:spPr>
          <a:xfrm>
            <a:off x="4898725" y="3896706"/>
            <a:ext cx="3738000" cy="37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공통 참고문헌 탐색</a:t>
            </a:r>
            <a:endParaRPr b="1" sz="1300"/>
          </a:p>
        </p:txBody>
      </p:sp>
      <p:sp>
        <p:nvSpPr>
          <p:cNvPr id="668" name="Google Shape;668;p66"/>
          <p:cNvSpPr txBox="1"/>
          <p:nvPr/>
        </p:nvSpPr>
        <p:spPr>
          <a:xfrm>
            <a:off x="5416225" y="1143725"/>
            <a:ext cx="270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Semantic Scholar</a:t>
            </a:r>
            <a:r>
              <a:rPr b="1" lang="ko" sz="2000">
                <a:solidFill>
                  <a:schemeClr val="lt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 API </a:t>
            </a:r>
            <a:endParaRPr b="1" i="0" sz="800" u="none" cap="none" strike="noStrike">
              <a:solidFill>
                <a:schemeClr val="lt1"/>
              </a:solidFill>
              <a:highlight>
                <a:srgbClr val="A4C2F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3" name="Google Shape;673;p67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4" name="Google Shape;674;p67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03. MCP / API 연동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75" name="Google Shape;675;p67"/>
          <p:cNvSpPr/>
          <p:nvPr/>
        </p:nvSpPr>
        <p:spPr>
          <a:xfrm>
            <a:off x="2902950" y="1777944"/>
            <a:ext cx="3338100" cy="83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FastAPI </a:t>
            </a:r>
            <a:r>
              <a:rPr lang="ko"/>
              <a:t>기반 순차적 Agent 실행</a:t>
            </a:r>
            <a:endParaRPr/>
          </a:p>
        </p:txBody>
      </p:sp>
      <p:sp>
        <p:nvSpPr>
          <p:cNvPr id="676" name="Google Shape;676;p67"/>
          <p:cNvSpPr/>
          <p:nvPr/>
        </p:nvSpPr>
        <p:spPr>
          <a:xfrm>
            <a:off x="2902950" y="1647525"/>
            <a:ext cx="3338100" cy="37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비동기 호출 구조</a:t>
            </a:r>
            <a:endParaRPr b="1"/>
          </a:p>
        </p:txBody>
      </p:sp>
      <p:sp>
        <p:nvSpPr>
          <p:cNvPr id="677" name="Google Shape;677;p67"/>
          <p:cNvSpPr/>
          <p:nvPr/>
        </p:nvSpPr>
        <p:spPr>
          <a:xfrm>
            <a:off x="2902950" y="2889954"/>
            <a:ext cx="3338100" cy="83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공통 데이터베이스를 통한 정보 전달</a:t>
            </a:r>
            <a:endParaRPr/>
          </a:p>
        </p:txBody>
      </p:sp>
      <p:sp>
        <p:nvSpPr>
          <p:cNvPr id="678" name="Google Shape;678;p67"/>
          <p:cNvSpPr/>
          <p:nvPr/>
        </p:nvSpPr>
        <p:spPr>
          <a:xfrm>
            <a:off x="2902950" y="2759536"/>
            <a:ext cx="3338100" cy="37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데이터 공유 방식</a:t>
            </a:r>
            <a:endParaRPr b="1"/>
          </a:p>
        </p:txBody>
      </p:sp>
      <p:sp>
        <p:nvSpPr>
          <p:cNvPr id="679" name="Google Shape;679;p67"/>
          <p:cNvSpPr/>
          <p:nvPr/>
        </p:nvSpPr>
        <p:spPr>
          <a:xfrm>
            <a:off x="2902950" y="4001975"/>
            <a:ext cx="3338100" cy="83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Agent </a:t>
            </a:r>
            <a:r>
              <a:rPr lang="ko"/>
              <a:t>간 작업 흐름을 효율적으로 제어</a:t>
            </a:r>
            <a:endParaRPr/>
          </a:p>
        </p:txBody>
      </p:sp>
      <p:sp>
        <p:nvSpPr>
          <p:cNvPr id="680" name="Google Shape;680;p67"/>
          <p:cNvSpPr/>
          <p:nvPr/>
        </p:nvSpPr>
        <p:spPr>
          <a:xfrm>
            <a:off x="2902950" y="3871556"/>
            <a:ext cx="3338100" cy="37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처리 흐름 관리</a:t>
            </a:r>
            <a:endParaRPr b="1"/>
          </a:p>
        </p:txBody>
      </p:sp>
      <p:sp>
        <p:nvSpPr>
          <p:cNvPr id="681" name="Google Shape;681;p67"/>
          <p:cNvSpPr txBox="1"/>
          <p:nvPr/>
        </p:nvSpPr>
        <p:spPr>
          <a:xfrm>
            <a:off x="3744150" y="1156500"/>
            <a:ext cx="165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Agent 간 통신</a:t>
            </a:r>
            <a:r>
              <a:rPr b="1" lang="ko" sz="2000">
                <a:solidFill>
                  <a:schemeClr val="lt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b="1" i="0" sz="800" u="none" cap="none" strike="noStrike">
              <a:solidFill>
                <a:schemeClr val="lt1"/>
              </a:solidFill>
              <a:highlight>
                <a:srgbClr val="A4C2F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6" name="Google Shape;686;p68"/>
          <p:cNvCxnSpPr/>
          <p:nvPr/>
        </p:nvCxnSpPr>
        <p:spPr>
          <a:xfrm>
            <a:off x="4198569" y="3233431"/>
            <a:ext cx="74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7" name="Google Shape;687;p68"/>
          <p:cNvSpPr txBox="1"/>
          <p:nvPr/>
        </p:nvSpPr>
        <p:spPr>
          <a:xfrm>
            <a:off x="1489196" y="2210100"/>
            <a:ext cx="6165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lang="ko" sz="47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카카오 MCP 활용</a:t>
            </a:r>
            <a:endParaRPr b="1" i="0" sz="7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88" name="Google Shape;688;p68"/>
          <p:cNvSpPr txBox="1"/>
          <p:nvPr/>
        </p:nvSpPr>
        <p:spPr>
          <a:xfrm>
            <a:off x="3653059" y="1857688"/>
            <a:ext cx="183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SECTION 0</a:t>
            </a:r>
            <a:r>
              <a:rPr lang="ko" sz="16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7</a:t>
            </a:r>
            <a:endParaRPr b="0" i="0" sz="7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3" name="Google Shape;693;p69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4" name="Google Shape;694;p69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서비스에서의 활용 </a:t>
            </a:r>
            <a:r>
              <a:rPr b="1" lang="ko" sz="2300">
                <a:solidFill>
                  <a:srgbClr val="9E9E9E"/>
                </a:solidFill>
                <a:latin typeface="Noto Sans"/>
                <a:ea typeface="Noto Sans"/>
                <a:cs typeface="Noto Sans"/>
                <a:sym typeface="Noto Sans"/>
              </a:rPr>
              <a:t>- 톡캘린더 (CreateEvent)</a:t>
            </a:r>
            <a:endParaRPr b="1" i="0" sz="2300" u="none" cap="none" strike="noStrike">
              <a:solidFill>
                <a:srgbClr val="9E9E9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95" name="Google Shape;69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535" y="1179188"/>
            <a:ext cx="4910302" cy="3718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69" title="KakaoTalk_20251212_23320135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575" y="2479150"/>
            <a:ext cx="2560700" cy="234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69"/>
          <p:cNvSpPr/>
          <p:nvPr/>
        </p:nvSpPr>
        <p:spPr>
          <a:xfrm>
            <a:off x="6164897" y="1505000"/>
            <a:ext cx="2089200" cy="294900"/>
          </a:xfrm>
          <a:prstGeom prst="rect">
            <a:avLst/>
          </a:prstGeom>
          <a:noFill/>
          <a:ln cap="flat" cmpd="sng" w="2857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69"/>
          <p:cNvSpPr txBox="1"/>
          <p:nvPr/>
        </p:nvSpPr>
        <p:spPr>
          <a:xfrm>
            <a:off x="578075" y="1601100"/>
            <a:ext cx="3329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rgbClr val="EA9999"/>
                </a:solidFill>
                <a:latin typeface="Noto Sans"/>
                <a:ea typeface="Noto Sans"/>
                <a:cs typeface="Noto Sans"/>
                <a:sym typeface="Noto Sans"/>
              </a:rPr>
              <a:t>내일 공부 일정 톡캘린더에 추가(PlayMCP 연동)</a:t>
            </a:r>
            <a:endParaRPr b="1" sz="1300">
              <a:solidFill>
                <a:srgbClr val="EA9999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9E9E9E"/>
                </a:solidFill>
                <a:latin typeface="Noto Sans"/>
                <a:ea typeface="Noto Sans"/>
                <a:cs typeface="Noto Sans"/>
                <a:sym typeface="Noto Sans"/>
              </a:rPr>
              <a:t>내일도 Research Mate와 잊지 않고</a:t>
            </a:r>
            <a:endParaRPr sz="1200">
              <a:solidFill>
                <a:srgbClr val="9E9E9E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9E9E9E"/>
                </a:solidFill>
                <a:latin typeface="Noto Sans"/>
                <a:ea typeface="Noto Sans"/>
                <a:cs typeface="Noto Sans"/>
                <a:sym typeface="Noto Sans"/>
              </a:rPr>
              <a:t>공부하고 싶다면 </a:t>
            </a:r>
            <a:r>
              <a:rPr lang="ko" sz="1200">
                <a:solidFill>
                  <a:srgbClr val="9E9E9E"/>
                </a:solidFill>
                <a:latin typeface="Noto Sans"/>
                <a:ea typeface="Noto Sans"/>
                <a:cs typeface="Noto Sans"/>
                <a:sym typeface="Noto Sans"/>
              </a:rPr>
              <a:t>클릭 한 번으로 자동 추가 </a:t>
            </a:r>
            <a:r>
              <a:rPr lang="ko" sz="1200">
                <a:solidFill>
                  <a:srgbClr val="9E9E9E"/>
                </a:solidFill>
                <a:highlight>
                  <a:srgbClr val="FFFFFF"/>
                </a:highlight>
              </a:rPr>
              <a:t>♡</a:t>
            </a:r>
            <a:endParaRPr sz="1200">
              <a:solidFill>
                <a:srgbClr val="9E9E9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3" name="Google Shape;703;p70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04" name="Google Shape;70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75" y="1424800"/>
            <a:ext cx="4723725" cy="3487927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0"/>
          <p:cNvSpPr txBox="1"/>
          <p:nvPr/>
        </p:nvSpPr>
        <p:spPr>
          <a:xfrm>
            <a:off x="4690850" y="1600150"/>
            <a:ext cx="42753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accent1"/>
                </a:solidFill>
                <a:latin typeface="Noto Sans"/>
                <a:ea typeface="Noto Sans"/>
                <a:cs typeface="Noto Sans"/>
                <a:sym typeface="Noto Sans"/>
              </a:rPr>
              <a:t>카카오톡 나챗방 공유 (PlayMCP 연동)</a:t>
            </a:r>
            <a:endParaRPr b="1" sz="1300">
              <a:solidFill>
                <a:schemeClr val="accen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9E9E9E"/>
                </a:solidFill>
                <a:latin typeface="Noto Sans"/>
                <a:ea typeface="Noto Sans"/>
                <a:cs typeface="Noto Sans"/>
                <a:sym typeface="Noto Sans"/>
              </a:rPr>
              <a:t>논문이 마음에 들었다면 </a:t>
            </a:r>
            <a:r>
              <a:rPr lang="ko" sz="1200">
                <a:solidFill>
                  <a:srgbClr val="9E9E9E"/>
                </a:solidFill>
                <a:latin typeface="Noto Sans"/>
                <a:ea typeface="Noto Sans"/>
                <a:cs typeface="Noto Sans"/>
                <a:sym typeface="Noto Sans"/>
              </a:rPr>
              <a:t>클릭 한 번으로</a:t>
            </a:r>
            <a:r>
              <a:rPr lang="ko" sz="1200">
                <a:solidFill>
                  <a:srgbClr val="9E9E9E"/>
                </a:solidFill>
                <a:latin typeface="Noto Sans"/>
                <a:ea typeface="Noto Sans"/>
                <a:cs typeface="Noto Sans"/>
                <a:sym typeface="Noto Sans"/>
              </a:rPr>
              <a:t> 나챗방에 개인 아카이빙 </a:t>
            </a:r>
            <a:r>
              <a:rPr lang="ko" sz="1200">
                <a:solidFill>
                  <a:srgbClr val="9E9E9E"/>
                </a:solidFill>
                <a:highlight>
                  <a:srgbClr val="FFFFFF"/>
                </a:highlight>
              </a:rPr>
              <a:t>♡</a:t>
            </a:r>
            <a:endParaRPr sz="1200">
              <a:solidFill>
                <a:srgbClr val="9E9E9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06" name="Google Shape;706;p70"/>
          <p:cNvSpPr/>
          <p:nvPr/>
        </p:nvSpPr>
        <p:spPr>
          <a:xfrm>
            <a:off x="2697420" y="1472775"/>
            <a:ext cx="672300" cy="216000"/>
          </a:xfrm>
          <a:prstGeom prst="rect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7" name="Google Shape;70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850" y="2380672"/>
            <a:ext cx="1717250" cy="20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6125" y="2380675"/>
            <a:ext cx="1612849" cy="20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70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서비스에서의 활용 </a:t>
            </a:r>
            <a:r>
              <a:rPr b="1" lang="ko" sz="2300">
                <a:solidFill>
                  <a:srgbClr val="9E9E9E"/>
                </a:solidFill>
                <a:latin typeface="Noto Sans"/>
                <a:ea typeface="Noto Sans"/>
                <a:cs typeface="Noto Sans"/>
                <a:sym typeface="Noto Sans"/>
              </a:rPr>
              <a:t>- </a:t>
            </a:r>
            <a:r>
              <a:rPr b="1" lang="ko" sz="2300">
                <a:solidFill>
                  <a:srgbClr val="9E9E9E"/>
                </a:solidFill>
                <a:latin typeface="Noto Sans"/>
                <a:ea typeface="Noto Sans"/>
                <a:cs typeface="Noto Sans"/>
                <a:sym typeface="Noto Sans"/>
              </a:rPr>
              <a:t>나챗방 (MemoChat)</a:t>
            </a:r>
            <a:endParaRPr b="1" i="0" sz="2300" u="none" cap="none" strike="noStrike">
              <a:solidFill>
                <a:srgbClr val="9E9E9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4" name="Google Shape;714;p71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5" name="Google Shape;715;p71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서비스</a:t>
            </a: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로서의 등록</a:t>
            </a: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lang="ko" sz="2300">
                <a:solidFill>
                  <a:srgbClr val="9E9E9E"/>
                </a:solidFill>
                <a:latin typeface="Noto Sans"/>
                <a:ea typeface="Noto Sans"/>
                <a:cs typeface="Noto Sans"/>
                <a:sym typeface="Noto Sans"/>
              </a:rPr>
              <a:t>- Research Mate</a:t>
            </a:r>
            <a:endParaRPr b="1" i="0" sz="2300" u="none" cap="none" strike="noStrike">
              <a:solidFill>
                <a:srgbClr val="9E9E9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16" name="Google Shape;71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998" y="1039155"/>
            <a:ext cx="6980177" cy="40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1" name="Google Shape;721;p72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2" name="Google Shape;722;p72"/>
          <p:cNvSpPr txBox="1"/>
          <p:nvPr/>
        </p:nvSpPr>
        <p:spPr>
          <a:xfrm>
            <a:off x="776154" y="1272325"/>
            <a:ext cx="3368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15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나만의 논문 공부 친구 - research mate</a:t>
            </a:r>
            <a:endParaRPr b="1" i="0" sz="15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3" name="Google Shape;723;p72"/>
          <p:cNvSpPr txBox="1"/>
          <p:nvPr/>
        </p:nvSpPr>
        <p:spPr>
          <a:xfrm>
            <a:off x="4734675" y="1960638"/>
            <a:ext cx="3901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</a:rPr>
              <a:t>누구나 쉽게 서비스를 사용해볼 수 있도록</a:t>
            </a:r>
            <a:br>
              <a:rPr lang="ko" sz="1300">
                <a:solidFill>
                  <a:schemeClr val="dk1"/>
                </a:solidFill>
              </a:rPr>
            </a:br>
            <a:r>
              <a:rPr lang="ko" sz="1300">
                <a:solidFill>
                  <a:schemeClr val="dk1"/>
                </a:solidFill>
              </a:rPr>
              <a:t>논문 추천,요약,질의응답 기능을</a:t>
            </a:r>
            <a:br>
              <a:rPr lang="ko" sz="1300">
                <a:solidFill>
                  <a:schemeClr val="dk1"/>
                </a:solidFill>
              </a:rPr>
            </a:br>
            <a:r>
              <a:rPr b="1" lang="ko" sz="1300">
                <a:solidFill>
                  <a:schemeClr val="dk1"/>
                </a:solidFill>
              </a:rPr>
              <a:t>Play MCP에 API 형태로 제공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724" name="Google Shape;724;p72"/>
          <p:cNvSpPr txBox="1"/>
          <p:nvPr/>
        </p:nvSpPr>
        <p:spPr>
          <a:xfrm>
            <a:off x="5203673" y="1333970"/>
            <a:ext cx="3810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25" name="Google Shape;72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725" y="1553125"/>
            <a:ext cx="3066725" cy="30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2"/>
          <p:cNvSpPr txBox="1"/>
          <p:nvPr/>
        </p:nvSpPr>
        <p:spPr>
          <a:xfrm>
            <a:off x="5100370" y="1441663"/>
            <a:ext cx="419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600">
                <a:solidFill>
                  <a:srgbClr val="6D9EEB"/>
                </a:solidFill>
              </a:rPr>
              <a:t>Play</a:t>
            </a:r>
            <a:r>
              <a:rPr b="1" lang="ko" sz="1600">
                <a:solidFill>
                  <a:srgbClr val="6D9EEB"/>
                </a:solidFill>
              </a:rPr>
              <a:t>MCP 기반 논문 학습 기능 제공</a:t>
            </a:r>
            <a:endParaRPr b="1" sz="1600">
              <a:solidFill>
                <a:srgbClr val="6D9EEB"/>
              </a:solidFill>
            </a:endParaRPr>
          </a:p>
        </p:txBody>
      </p:sp>
      <p:sp>
        <p:nvSpPr>
          <p:cNvPr id="727" name="Google Shape;727;p72"/>
          <p:cNvSpPr txBox="1"/>
          <p:nvPr/>
        </p:nvSpPr>
        <p:spPr>
          <a:xfrm>
            <a:off x="3845400" y="3697925"/>
            <a:ext cx="5622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사용자는 별도 플랫폼 이동/</a:t>
            </a:r>
            <a:r>
              <a:rPr lang="ko" sz="1300">
                <a:solidFill>
                  <a:schemeClr val="dk1"/>
                </a:solidFill>
              </a:rPr>
              <a:t>회원가입</a:t>
            </a:r>
            <a:r>
              <a:rPr lang="ko" sz="1300">
                <a:solidFill>
                  <a:schemeClr val="dk1"/>
                </a:solidFill>
              </a:rPr>
              <a:t> 없이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익숙한 커뮤니케이션 환경에서 그대로 학습</a:t>
            </a:r>
            <a:r>
              <a:rPr lang="ko" sz="1300">
                <a:solidFill>
                  <a:schemeClr val="dk1"/>
                </a:solidFill>
              </a:rPr>
              <a:t> 가능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rgbClr val="F1C232"/>
                </a:solidFill>
              </a:rPr>
              <a:t>-&gt; AI 기반 학습 경험의 대중화 및 </a:t>
            </a:r>
            <a:r>
              <a:rPr b="1" lang="ko" sz="1300">
                <a:solidFill>
                  <a:srgbClr val="F1C232"/>
                </a:solidFill>
              </a:rPr>
              <a:t>서비스</a:t>
            </a:r>
            <a:r>
              <a:rPr b="1" lang="ko" sz="1300">
                <a:solidFill>
                  <a:srgbClr val="F1C232"/>
                </a:solidFill>
              </a:rPr>
              <a:t> 접근성 강화</a:t>
            </a:r>
            <a:endParaRPr b="1" sz="1300">
              <a:solidFill>
                <a:srgbClr val="F1C232"/>
              </a:solidFill>
            </a:endParaRPr>
          </a:p>
        </p:txBody>
      </p:sp>
      <p:sp>
        <p:nvSpPr>
          <p:cNvPr id="728" name="Google Shape;728;p72"/>
          <p:cNvSpPr txBox="1"/>
          <p:nvPr/>
        </p:nvSpPr>
        <p:spPr>
          <a:xfrm>
            <a:off x="6072075" y="2896463"/>
            <a:ext cx="122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6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💡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729" name="Google Shape;729;p72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서비스로서의 등록 </a:t>
            </a:r>
            <a:r>
              <a:rPr b="1" lang="ko" sz="2300">
                <a:solidFill>
                  <a:srgbClr val="9E9E9E"/>
                </a:solidFill>
                <a:latin typeface="Noto Sans"/>
                <a:ea typeface="Noto Sans"/>
                <a:cs typeface="Noto Sans"/>
                <a:sym typeface="Noto Sans"/>
              </a:rPr>
              <a:t>- Research Mate</a:t>
            </a:r>
            <a:endParaRPr b="1" i="0" sz="2300" u="none" cap="none" strike="noStrike">
              <a:solidFill>
                <a:srgbClr val="9E9E9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3"/>
          <p:cNvSpPr txBox="1"/>
          <p:nvPr/>
        </p:nvSpPr>
        <p:spPr>
          <a:xfrm>
            <a:off x="494236" y="1961441"/>
            <a:ext cx="23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ko" sz="3300">
                <a:solidFill>
                  <a:srgbClr val="6D9EEB"/>
                </a:solidFill>
                <a:highlight>
                  <a:schemeClr val="lt2"/>
                </a:highlight>
                <a:latin typeface="Noto Sans"/>
                <a:ea typeface="Noto Sans"/>
                <a:cs typeface="Noto Sans"/>
                <a:sym typeface="Noto Sans"/>
              </a:rPr>
              <a:t>논문 추천</a:t>
            </a:r>
            <a:endParaRPr b="1" i="0" sz="3300" u="none" cap="none" strike="noStrike">
              <a:solidFill>
                <a:srgbClr val="6D9EEB"/>
              </a:solidFill>
              <a:highlight>
                <a:schemeClr val="lt2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35" name="Google Shape;735;p73"/>
          <p:cNvSpPr txBox="1"/>
          <p:nvPr/>
        </p:nvSpPr>
        <p:spPr>
          <a:xfrm>
            <a:off x="6277520" y="1961428"/>
            <a:ext cx="23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lang="ko" sz="3300">
                <a:solidFill>
                  <a:srgbClr val="6D9EEB"/>
                </a:solidFill>
                <a:highlight>
                  <a:schemeClr val="lt2"/>
                </a:highlight>
                <a:latin typeface="Noto Sans"/>
                <a:ea typeface="Noto Sans"/>
                <a:cs typeface="Noto Sans"/>
                <a:sym typeface="Noto Sans"/>
              </a:rPr>
              <a:t>논문 질의</a:t>
            </a:r>
            <a:endParaRPr b="1" i="0" sz="3300" u="none" cap="none" strike="noStrike">
              <a:solidFill>
                <a:srgbClr val="6D9EEB"/>
              </a:solidFill>
              <a:highlight>
                <a:schemeClr val="lt2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36" name="Google Shape;736;p73"/>
          <p:cNvSpPr txBox="1"/>
          <p:nvPr/>
        </p:nvSpPr>
        <p:spPr>
          <a:xfrm>
            <a:off x="3385876" y="1961441"/>
            <a:ext cx="233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ko" sz="3300">
                <a:solidFill>
                  <a:srgbClr val="6D9EEB"/>
                </a:solidFill>
                <a:highlight>
                  <a:schemeClr val="lt2"/>
                </a:highlight>
                <a:latin typeface="Noto Sans"/>
                <a:ea typeface="Noto Sans"/>
                <a:cs typeface="Noto Sans"/>
                <a:sym typeface="Noto Sans"/>
              </a:rPr>
              <a:t>논문 요약</a:t>
            </a:r>
            <a:endParaRPr b="1" i="0" sz="3300" u="none" cap="none" strike="noStrike">
              <a:solidFill>
                <a:srgbClr val="6D9EEB"/>
              </a:solidFill>
              <a:highlight>
                <a:schemeClr val="lt2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37" name="Google Shape;737;p73"/>
          <p:cNvSpPr txBox="1"/>
          <p:nvPr/>
        </p:nvSpPr>
        <p:spPr>
          <a:xfrm>
            <a:off x="704750" y="2727291"/>
            <a:ext cx="19914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dk1"/>
                </a:solidFill>
              </a:rPr>
              <a:t>관심 키워드·난이도 기반</a:t>
            </a:r>
            <a:br>
              <a:rPr b="1" lang="ko" sz="1300">
                <a:solidFill>
                  <a:schemeClr val="dk1"/>
                </a:solidFill>
              </a:rPr>
            </a:br>
            <a:r>
              <a:rPr b="1" lang="ko" sz="1300">
                <a:solidFill>
                  <a:schemeClr val="dk1"/>
                </a:solidFill>
              </a:rPr>
              <a:t>논문 1개 추천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738" name="Google Shape;738;p73"/>
          <p:cNvSpPr txBox="1"/>
          <p:nvPr/>
        </p:nvSpPr>
        <p:spPr>
          <a:xfrm>
            <a:off x="3385750" y="3464806"/>
            <a:ext cx="233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핵심 내용·주요 기여 정리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&amp; 초급 용어 설명 포함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39" name="Google Shape;739;p73"/>
          <p:cNvSpPr txBox="1"/>
          <p:nvPr/>
        </p:nvSpPr>
        <p:spPr>
          <a:xfrm>
            <a:off x="6477998" y="2784441"/>
            <a:ext cx="193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dk1"/>
                </a:solidFill>
              </a:rPr>
              <a:t>논문 초록 기반 즉답 Q&amp;A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40" name="Google Shape;740;p73"/>
          <p:cNvSpPr txBox="1"/>
          <p:nvPr/>
        </p:nvSpPr>
        <p:spPr>
          <a:xfrm>
            <a:off x="514350" y="438150"/>
            <a:ext cx="524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ko" sz="2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MCP overview</a:t>
            </a:r>
            <a:endParaRPr b="1" i="0" sz="23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741" name="Google Shape;741;p73"/>
          <p:cNvCxnSpPr/>
          <p:nvPr/>
        </p:nvCxnSpPr>
        <p:spPr>
          <a:xfrm>
            <a:off x="-833750" y="948474"/>
            <a:ext cx="459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2" name="Google Shape;742;p73"/>
          <p:cNvSpPr txBox="1"/>
          <p:nvPr/>
        </p:nvSpPr>
        <p:spPr>
          <a:xfrm>
            <a:off x="200450" y="3352491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최신성·관련도 반영 </a:t>
            </a:r>
            <a:r>
              <a:rPr lang="ko" sz="1100"/>
              <a:t>선정</a:t>
            </a:r>
            <a:endParaRPr sz="1100"/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00"/>
              <a:t> &amp; 제목/저자/AI </a:t>
            </a:r>
            <a:r>
              <a:rPr lang="ko" sz="1100"/>
              <a:t>설명</a:t>
            </a:r>
            <a:r>
              <a:rPr lang="ko" sz="1100"/>
              <a:t>/arXiv id 제공</a:t>
            </a:r>
            <a:endParaRPr sz="1100"/>
          </a:p>
        </p:txBody>
      </p:sp>
      <p:sp>
        <p:nvSpPr>
          <p:cNvPr id="743" name="Google Shape;743;p73"/>
          <p:cNvSpPr txBox="1"/>
          <p:nvPr/>
        </p:nvSpPr>
        <p:spPr>
          <a:xfrm>
            <a:off x="3159250" y="2747153"/>
            <a:ext cx="278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arXiv/PDF 기반 난이도별 요약 생성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744" name="Google Shape;744;p73"/>
          <p:cNvSpPr txBox="1"/>
          <p:nvPr/>
        </p:nvSpPr>
        <p:spPr>
          <a:xfrm>
            <a:off x="5943550" y="3380866"/>
            <a:ext cx="30000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00"/>
              <a:t>검색 없이 </a:t>
            </a:r>
            <a:r>
              <a:rPr lang="ko" sz="1100"/>
              <a:t>초록</a:t>
            </a:r>
            <a:r>
              <a:rPr lang="ko" sz="1100"/>
              <a:t> 근거로 답변</a:t>
            </a:r>
            <a:endParaRPr sz="1100"/>
          </a:p>
        </p:txBody>
      </p:sp>
      <p:sp>
        <p:nvSpPr>
          <p:cNvPr id="745" name="Google Shape;745;p73"/>
          <p:cNvSpPr txBox="1"/>
          <p:nvPr/>
        </p:nvSpPr>
        <p:spPr>
          <a:xfrm>
            <a:off x="2158900" y="2208750"/>
            <a:ext cx="486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29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" name="Google Shape;186;p29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문제 정의 및 솔루션 제안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87" name="Google Shape;187;p29" title="파랑 흰색 깔끔한 프로젝트 소개 프레젠테이션.png"/>
          <p:cNvPicPr preferRelativeResize="0"/>
          <p:nvPr/>
        </p:nvPicPr>
        <p:blipFill rotWithShape="1">
          <a:blip r:embed="rId3">
            <a:alphaModFix/>
          </a:blip>
          <a:srcRect b="62142" l="65616" r="0" t="0"/>
          <a:stretch/>
        </p:blipFill>
        <p:spPr>
          <a:xfrm>
            <a:off x="1986337" y="1319925"/>
            <a:ext cx="1779326" cy="110202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/>
        </p:nvSpPr>
        <p:spPr>
          <a:xfrm>
            <a:off x="2213762" y="1579542"/>
            <a:ext cx="1229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논문 공부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너무 쉽다!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9" name="Google Shape;189;p29"/>
          <p:cNvSpPr/>
          <p:nvPr/>
        </p:nvSpPr>
        <p:spPr>
          <a:xfrm>
            <a:off x="4343575" y="2072326"/>
            <a:ext cx="4008600" cy="530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4482475" y="1591748"/>
            <a:ext cx="3770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500">
                <a:solidFill>
                  <a:srgbClr val="6D6D6D"/>
                </a:solidFill>
                <a:latin typeface="Noto Sans"/>
                <a:ea typeface="Noto Sans"/>
                <a:cs typeface="Noto Sans"/>
                <a:sym typeface="Noto Sans"/>
              </a:rPr>
              <a:t>Multi-Agent 기반 지능형 논문 학습 서비스</a:t>
            </a:r>
            <a:endParaRPr b="1" i="0" sz="1500" u="none" cap="none" strike="noStrike">
              <a:solidFill>
                <a:srgbClr val="6D6D6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4442881" y="2221848"/>
            <a:ext cx="3810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lt1"/>
                </a:solidFill>
              </a:rPr>
              <a:t>사용자 관심 분야 + 원하는 난이도 기반 논문 탐색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192" name="Google Shape;192;p29"/>
          <p:cNvSpPr txBox="1"/>
          <p:nvPr/>
        </p:nvSpPr>
        <p:spPr>
          <a:xfrm>
            <a:off x="5074525" y="1069100"/>
            <a:ext cx="258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2300">
                <a:solidFill>
                  <a:srgbClr val="3C78D8"/>
                </a:solidFill>
                <a:latin typeface="Noto Sans"/>
                <a:ea typeface="Noto Sans"/>
                <a:cs typeface="Noto Sans"/>
                <a:sym typeface="Noto Sans"/>
              </a:rPr>
              <a:t>Research Mate</a:t>
            </a:r>
            <a:endParaRPr b="1" i="0" sz="2300" u="none" cap="none" strike="noStrike">
              <a:solidFill>
                <a:srgbClr val="3C78D8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4363375" y="2785426"/>
            <a:ext cx="4008600" cy="530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4462681" y="2934948"/>
            <a:ext cx="3810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lt1"/>
                </a:solidFill>
              </a:rPr>
              <a:t>논문 요약, 설명, 질문 응답을 통한 학습 지원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195" name="Google Shape;195;p29"/>
          <p:cNvSpPr/>
          <p:nvPr/>
        </p:nvSpPr>
        <p:spPr>
          <a:xfrm>
            <a:off x="4363375" y="3498526"/>
            <a:ext cx="4008600" cy="530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4462681" y="3648048"/>
            <a:ext cx="3810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lt1"/>
                </a:solidFill>
              </a:rPr>
              <a:t>학습 패턴 분석으로 점진적 성장 유도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197" name="Google Shape;197;p29"/>
          <p:cNvSpPr/>
          <p:nvPr/>
        </p:nvSpPr>
        <p:spPr>
          <a:xfrm>
            <a:off x="4363375" y="4211626"/>
            <a:ext cx="4008600" cy="530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4462681" y="4361148"/>
            <a:ext cx="3810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lt1"/>
                </a:solidFill>
              </a:rPr>
              <a:t>여러 Agent 협력으로 전 과정 자동화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199" name="Google Shape;199;p29"/>
          <p:cNvSpPr txBox="1"/>
          <p:nvPr/>
        </p:nvSpPr>
        <p:spPr>
          <a:xfrm>
            <a:off x="700325" y="2517075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0">
                <a:solidFill>
                  <a:schemeClr val="dk1"/>
                </a:solidFill>
              </a:rPr>
              <a:t>🙆🏻‍♂️</a:t>
            </a:r>
            <a:endParaRPr sz="15000">
              <a:solidFill>
                <a:schemeClr val="dk1"/>
              </a:solidFill>
            </a:endParaRPr>
          </a:p>
        </p:txBody>
      </p:sp>
      <p:sp>
        <p:nvSpPr>
          <p:cNvPr id="200" name="Google Shape;200;p29"/>
          <p:cNvSpPr txBox="1"/>
          <p:nvPr/>
        </p:nvSpPr>
        <p:spPr>
          <a:xfrm rot="1090328">
            <a:off x="2586466" y="2735461"/>
            <a:ext cx="579082" cy="4155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♥️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4"/>
          <p:cNvSpPr/>
          <p:nvPr/>
        </p:nvSpPr>
        <p:spPr>
          <a:xfrm>
            <a:off x="4776669" y="0"/>
            <a:ext cx="4575762" cy="5147733"/>
          </a:xfrm>
          <a:custGeom>
            <a:rect b="b" l="l" r="r" t="t"/>
            <a:pathLst>
              <a:path extrusionOk="0" h="2709333" w="2408296">
                <a:moveTo>
                  <a:pt x="0" y="0"/>
                </a:moveTo>
                <a:lnTo>
                  <a:pt x="2408296" y="0"/>
                </a:lnTo>
                <a:lnTo>
                  <a:pt x="2408296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cxnSp>
        <p:nvCxnSpPr>
          <p:cNvPr id="751" name="Google Shape;751;p74"/>
          <p:cNvCxnSpPr/>
          <p:nvPr/>
        </p:nvCxnSpPr>
        <p:spPr>
          <a:xfrm>
            <a:off x="-524560" y="950618"/>
            <a:ext cx="32475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2" name="Google Shape;752;p74"/>
          <p:cNvSpPr txBox="1"/>
          <p:nvPr/>
        </p:nvSpPr>
        <p:spPr>
          <a:xfrm>
            <a:off x="524186" y="1647188"/>
            <a:ext cx="3519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900">
                <a:solidFill>
                  <a:srgbClr val="6D9EEB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1&gt; 논문 추천 MCP</a:t>
            </a:r>
            <a:endParaRPr b="0" i="0" sz="700" u="none" cap="none" strike="noStrike">
              <a:solidFill>
                <a:srgbClr val="6D9EEB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53" name="Google Shape;753;p74"/>
          <p:cNvSpPr txBox="1"/>
          <p:nvPr/>
        </p:nvSpPr>
        <p:spPr>
          <a:xfrm>
            <a:off x="753425" y="2034000"/>
            <a:ext cx="3861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사용자 관심 분야와 난이도를 입력받아 </a:t>
            </a:r>
            <a:r>
              <a:rPr b="1" lang="ko" sz="1200">
                <a:solidFill>
                  <a:schemeClr val="dk1"/>
                </a:solidFill>
              </a:rPr>
              <a:t>추천 논문 1편</a:t>
            </a:r>
            <a:r>
              <a:rPr lang="ko" sz="1200">
                <a:solidFill>
                  <a:schemeClr val="dk1"/>
                </a:solidFill>
              </a:rPr>
              <a:t>을 반환</a:t>
            </a:r>
            <a:endParaRPr b="1" sz="150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54" name="Google Shape;754;p74"/>
          <p:cNvSpPr txBox="1"/>
          <p:nvPr/>
        </p:nvSpPr>
        <p:spPr>
          <a:xfrm>
            <a:off x="524260" y="439533"/>
            <a:ext cx="219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MCP 설명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aphicFrame>
        <p:nvGraphicFramePr>
          <p:cNvPr id="755" name="Google Shape;755;p74"/>
          <p:cNvGraphicFramePr/>
          <p:nvPr/>
        </p:nvGraphicFramePr>
        <p:xfrm>
          <a:off x="243475" y="2463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{D78A1093-81E0-4A00-A35E-3A5AD2523C4F}</a:tableStyleId>
              </a:tblPr>
              <a:tblGrid>
                <a:gridCol w="937450"/>
                <a:gridCol w="3143250"/>
              </a:tblGrid>
              <a:tr h="23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Input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dk1"/>
                          </a:solidFill>
                        </a:rPr>
                        <a:t>관심 분야 키워드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(ex. “RAG evaluation”, “multimodal agent”)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dk1"/>
                          </a:solidFill>
                        </a:rPr>
                        <a:t>사용자 난이도(초급/중급/고급)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Output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dk1"/>
                          </a:solidFill>
                        </a:rPr>
                        <a:t>추천 논문 1편</a:t>
                      </a:r>
                      <a:br>
                        <a:rPr lang="ko" sz="1100">
                          <a:solidFill>
                            <a:schemeClr val="dk1"/>
                          </a:solidFill>
                        </a:rPr>
                      </a:br>
                      <a:r>
                        <a:rPr lang="ko" sz="1100">
                          <a:solidFill>
                            <a:schemeClr val="dk1"/>
                          </a:solidFill>
                        </a:rPr>
                        <a:t>(제목, 저자, AI 설명, arXiv ID)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56" name="Google Shape;75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537" y="1311900"/>
            <a:ext cx="2626026" cy="33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74"/>
          <p:cNvSpPr txBox="1"/>
          <p:nvPr/>
        </p:nvSpPr>
        <p:spPr>
          <a:xfrm>
            <a:off x="5727451" y="793525"/>
            <a:ext cx="2674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“LLM 분야 논문 쉬운 난이도로 추천해줘”</a:t>
            </a:r>
            <a:endParaRPr b="0" i="0" sz="1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2" name="Google Shape;762;p75"/>
          <p:cNvCxnSpPr/>
          <p:nvPr/>
        </p:nvCxnSpPr>
        <p:spPr>
          <a:xfrm>
            <a:off x="-524560" y="950618"/>
            <a:ext cx="32475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3" name="Google Shape;763;p75"/>
          <p:cNvSpPr/>
          <p:nvPr/>
        </p:nvSpPr>
        <p:spPr>
          <a:xfrm>
            <a:off x="4572000" y="0"/>
            <a:ext cx="4575762" cy="5147733"/>
          </a:xfrm>
          <a:custGeom>
            <a:rect b="b" l="l" r="r" t="t"/>
            <a:pathLst>
              <a:path extrusionOk="0" h="2709333" w="2408296">
                <a:moveTo>
                  <a:pt x="0" y="0"/>
                </a:moveTo>
                <a:lnTo>
                  <a:pt x="2408296" y="0"/>
                </a:lnTo>
                <a:lnTo>
                  <a:pt x="2408296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sp>
        <p:nvSpPr>
          <p:cNvPr id="764" name="Google Shape;764;p75"/>
          <p:cNvSpPr txBox="1"/>
          <p:nvPr/>
        </p:nvSpPr>
        <p:spPr>
          <a:xfrm>
            <a:off x="524186" y="1647188"/>
            <a:ext cx="3519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900">
                <a:solidFill>
                  <a:srgbClr val="6D9EEB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2</a:t>
            </a:r>
            <a:r>
              <a:rPr b="1" lang="ko" sz="1900">
                <a:solidFill>
                  <a:srgbClr val="6D9EEB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&gt; 논문 </a:t>
            </a:r>
            <a:r>
              <a:rPr b="1" lang="ko" sz="1900">
                <a:solidFill>
                  <a:srgbClr val="6D9EEB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요약</a:t>
            </a:r>
            <a:r>
              <a:rPr b="1" lang="ko" sz="1900">
                <a:solidFill>
                  <a:srgbClr val="6D9EEB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 MCP</a:t>
            </a:r>
            <a:endParaRPr b="0" i="0" sz="700" u="none" cap="none" strike="noStrike">
              <a:solidFill>
                <a:srgbClr val="6D9EEB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65" name="Google Shape;765;p75"/>
          <p:cNvSpPr txBox="1"/>
          <p:nvPr/>
        </p:nvSpPr>
        <p:spPr>
          <a:xfrm>
            <a:off x="243475" y="2034000"/>
            <a:ext cx="4181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arXiv ID 또는 PDF URL을 입력받아 </a:t>
            </a:r>
            <a:r>
              <a:rPr b="1" lang="ko" sz="1200">
                <a:solidFill>
                  <a:schemeClr val="dk1"/>
                </a:solidFill>
              </a:rPr>
              <a:t>난이도별 맞춤 AI 요약</a:t>
            </a:r>
            <a:r>
              <a:rPr lang="ko" sz="1200">
                <a:solidFill>
                  <a:schemeClr val="dk1"/>
                </a:solidFill>
              </a:rPr>
              <a:t> 생성</a:t>
            </a:r>
            <a:endParaRPr sz="1200">
              <a:solidFill>
                <a:schemeClr val="dk1"/>
              </a:solidFill>
            </a:endParaRPr>
          </a:p>
        </p:txBody>
      </p:sp>
      <p:graphicFrame>
        <p:nvGraphicFramePr>
          <p:cNvPr id="766" name="Google Shape;766;p75"/>
          <p:cNvGraphicFramePr/>
          <p:nvPr/>
        </p:nvGraphicFramePr>
        <p:xfrm>
          <a:off x="243475" y="2463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{D78A1093-81E0-4A00-A35E-3A5AD2523C4F}</a:tableStyleId>
              </a:tblPr>
              <a:tblGrid>
                <a:gridCol w="937450"/>
                <a:gridCol w="3143250"/>
              </a:tblGrid>
              <a:tr h="23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Input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dk1"/>
                          </a:solidFill>
                        </a:rPr>
                        <a:t>arXiv ID 또는 PDF URL</a:t>
                      </a:r>
                      <a:br>
                        <a:rPr b="1" lang="ko" sz="1100">
                          <a:solidFill>
                            <a:schemeClr val="dk1"/>
                          </a:solidFill>
                        </a:rPr>
                      </a:br>
                      <a:r>
                        <a:rPr b="1" lang="ko" sz="1100">
                          <a:solidFill>
                            <a:schemeClr val="dk1"/>
                          </a:solidFill>
                        </a:rPr>
                        <a:t>사용자 난이도(초급/중급/고급)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Output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dk1"/>
                          </a:solidFill>
                        </a:rPr>
                        <a:t>난이도별 요약</a:t>
                      </a:r>
                      <a:br>
                        <a:rPr b="1" lang="ko" sz="1100">
                          <a:solidFill>
                            <a:schemeClr val="dk1"/>
                          </a:solidFill>
                        </a:rPr>
                      </a:br>
                      <a:r>
                        <a:rPr lang="ko" sz="1100">
                          <a:solidFill>
                            <a:schemeClr val="dk1"/>
                          </a:solidFill>
                        </a:rPr>
                        <a:t>(핵심 내용, 주요 기여, 용어 설명(초급), 기술적 압축 요약(고급))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67" name="Google Shape;767;p75"/>
          <p:cNvSpPr txBox="1"/>
          <p:nvPr/>
        </p:nvSpPr>
        <p:spPr>
          <a:xfrm>
            <a:off x="413175" y="34087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MCP 설명</a:t>
            </a:r>
            <a:endParaRPr b="1" sz="2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68" name="Google Shape;76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000" y="1122100"/>
            <a:ext cx="2139725" cy="3725124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75"/>
          <p:cNvSpPr txBox="1"/>
          <p:nvPr/>
        </p:nvSpPr>
        <p:spPr>
          <a:xfrm>
            <a:off x="5522776" y="525825"/>
            <a:ext cx="26742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“arXiv: 1706.03762 논문</a:t>
            </a:r>
            <a:endParaRPr b="1"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쉬운 난이도로 </a:t>
            </a:r>
            <a:r>
              <a:rPr b="1" lang="ko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설명</a:t>
            </a:r>
            <a:r>
              <a:rPr b="1" lang="ko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해줘”</a:t>
            </a:r>
            <a:endParaRPr b="0" i="0" sz="1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4" name="Google Shape;774;p76"/>
          <p:cNvCxnSpPr/>
          <p:nvPr/>
        </p:nvCxnSpPr>
        <p:spPr>
          <a:xfrm>
            <a:off x="-524560" y="950618"/>
            <a:ext cx="32475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5" name="Google Shape;775;p76"/>
          <p:cNvSpPr/>
          <p:nvPr/>
        </p:nvSpPr>
        <p:spPr>
          <a:xfrm>
            <a:off x="4572000" y="0"/>
            <a:ext cx="4575762" cy="5147733"/>
          </a:xfrm>
          <a:custGeom>
            <a:rect b="b" l="l" r="r" t="t"/>
            <a:pathLst>
              <a:path extrusionOk="0" h="2709333" w="2408296">
                <a:moveTo>
                  <a:pt x="0" y="0"/>
                </a:moveTo>
                <a:lnTo>
                  <a:pt x="2408296" y="0"/>
                </a:lnTo>
                <a:lnTo>
                  <a:pt x="2408296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sp>
        <p:nvSpPr>
          <p:cNvPr id="776" name="Google Shape;776;p76"/>
          <p:cNvSpPr txBox="1"/>
          <p:nvPr/>
        </p:nvSpPr>
        <p:spPr>
          <a:xfrm>
            <a:off x="524186" y="1647188"/>
            <a:ext cx="3519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900">
                <a:solidFill>
                  <a:srgbClr val="6D9EEB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3</a:t>
            </a:r>
            <a:r>
              <a:rPr b="1" lang="ko" sz="1900">
                <a:solidFill>
                  <a:srgbClr val="6D9EEB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&gt; 논문 </a:t>
            </a:r>
            <a:r>
              <a:rPr b="1" lang="ko" sz="1900">
                <a:solidFill>
                  <a:srgbClr val="6D9EEB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질의</a:t>
            </a:r>
            <a:r>
              <a:rPr b="1" lang="ko" sz="1900">
                <a:solidFill>
                  <a:srgbClr val="6D9EEB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 MCP</a:t>
            </a:r>
            <a:endParaRPr b="0" i="0" sz="700" u="none" cap="none" strike="noStrike">
              <a:solidFill>
                <a:srgbClr val="6D9EEB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77" name="Google Shape;777;p76"/>
          <p:cNvSpPr txBox="1"/>
          <p:nvPr/>
        </p:nvSpPr>
        <p:spPr>
          <a:xfrm>
            <a:off x="943925" y="2034000"/>
            <a:ext cx="3450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논문 ID와 질문을 입력받아 </a:t>
            </a:r>
            <a:r>
              <a:rPr b="1" lang="ko" sz="1200">
                <a:solidFill>
                  <a:schemeClr val="dk1"/>
                </a:solidFill>
              </a:rPr>
              <a:t>논문 전문 기반 답변</a:t>
            </a:r>
            <a:r>
              <a:rPr lang="ko" sz="1200">
                <a:solidFill>
                  <a:schemeClr val="dk1"/>
                </a:solidFill>
              </a:rPr>
              <a:t>을 생성</a:t>
            </a:r>
            <a:br>
              <a:rPr lang="ko" sz="1200">
                <a:solidFill>
                  <a:schemeClr val="dk1"/>
                </a:solidFill>
              </a:rPr>
            </a:br>
            <a:r>
              <a:rPr lang="ko" sz="1200">
                <a:solidFill>
                  <a:srgbClr val="9E9E9E"/>
                </a:solidFill>
              </a:rPr>
              <a:t>AI채팅 특성상 arXiv id를 사용자가 직접 이야기하지 않아도 맥락에 따라 자동 tool 호출 가능</a:t>
            </a:r>
            <a:endParaRPr sz="1200">
              <a:solidFill>
                <a:srgbClr val="9E9E9E"/>
              </a:solidFill>
            </a:endParaRPr>
          </a:p>
        </p:txBody>
      </p:sp>
      <p:sp>
        <p:nvSpPr>
          <p:cNvPr id="778" name="Google Shape;778;p76"/>
          <p:cNvSpPr txBox="1"/>
          <p:nvPr/>
        </p:nvSpPr>
        <p:spPr>
          <a:xfrm>
            <a:off x="524260" y="439533"/>
            <a:ext cx="219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MCP 설명</a:t>
            </a:r>
            <a:endParaRPr b="1" sz="230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aphicFrame>
        <p:nvGraphicFramePr>
          <p:cNvPr id="779" name="Google Shape;779;p76"/>
          <p:cNvGraphicFramePr/>
          <p:nvPr/>
        </p:nvGraphicFramePr>
        <p:xfrm>
          <a:off x="243475" y="28966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{D78A1093-81E0-4A00-A35E-3A5AD2523C4F}</a:tableStyleId>
              </a:tblPr>
              <a:tblGrid>
                <a:gridCol w="937450"/>
                <a:gridCol w="3143250"/>
              </a:tblGrid>
              <a:tr h="23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Input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dk1"/>
                          </a:solidFill>
                        </a:rPr>
                        <a:t>관심 분야 키워드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(ex. “RAG evaluation”, “multimodal agent”)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dk1"/>
                          </a:solidFill>
                        </a:rPr>
                        <a:t>사용자 난이도(초급/중급/고급)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Output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dk1"/>
                          </a:solidFill>
                        </a:rPr>
                        <a:t>추천 논문 3편</a:t>
                      </a:r>
                      <a:br>
                        <a:rPr lang="ko" sz="1100">
                          <a:solidFill>
                            <a:schemeClr val="dk1"/>
                          </a:solidFill>
                        </a:rPr>
                      </a:br>
                      <a:r>
                        <a:rPr lang="ko" sz="1100">
                          <a:solidFill>
                            <a:schemeClr val="dk1"/>
                          </a:solidFill>
                        </a:rPr>
                        <a:t>(제목, 저자, 초록, arXiv ID, PDF URL)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80" name="Google Shape;78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370" y="1432061"/>
            <a:ext cx="2199000" cy="2957684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76"/>
          <p:cNvSpPr txBox="1"/>
          <p:nvPr/>
        </p:nvSpPr>
        <p:spPr>
          <a:xfrm>
            <a:off x="5522776" y="757975"/>
            <a:ext cx="26742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“위 논문에서 말하는</a:t>
            </a:r>
            <a:endParaRPr b="1"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어텐션 메커니즘이 뭐야?”</a:t>
            </a:r>
            <a:endParaRPr b="0" i="0" sz="1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6" name="Google Shape;786;p77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7" name="Google Shape;787;p77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상업적 이용 - B2C 타깃 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88" name="Google Shape;78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25" y="2049600"/>
            <a:ext cx="2458700" cy="23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77"/>
          <p:cNvSpPr txBox="1"/>
          <p:nvPr/>
        </p:nvSpPr>
        <p:spPr>
          <a:xfrm>
            <a:off x="2720103" y="1108350"/>
            <a:ext cx="370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핵심 타깃은 </a:t>
            </a:r>
            <a:r>
              <a:rPr b="1" lang="ko" sz="1500">
                <a:solidFill>
                  <a:schemeClr val="dk1"/>
                </a:solidFill>
              </a:rPr>
              <a:t>B2C </a:t>
            </a:r>
            <a:r>
              <a:rPr b="1" lang="ko" sz="1500">
                <a:solidFill>
                  <a:srgbClr val="6D9EEB"/>
                </a:solidFill>
              </a:rPr>
              <a:t>월 구독제 개인 사용자 시</a:t>
            </a:r>
            <a:r>
              <a:rPr b="1" lang="ko" sz="1500">
                <a:solidFill>
                  <a:srgbClr val="6D9EEB"/>
                </a:solidFill>
              </a:rPr>
              <a:t>장</a:t>
            </a:r>
            <a:endParaRPr b="1" sz="1500">
              <a:solidFill>
                <a:srgbClr val="6D9EEB"/>
              </a:solidFill>
            </a:endParaRPr>
          </a:p>
        </p:txBody>
      </p:sp>
      <p:sp>
        <p:nvSpPr>
          <p:cNvPr id="790" name="Google Shape;790;p77"/>
          <p:cNvSpPr txBox="1"/>
          <p:nvPr/>
        </p:nvSpPr>
        <p:spPr>
          <a:xfrm>
            <a:off x="5402875" y="1840050"/>
            <a:ext cx="137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000">
                <a:solidFill>
                  <a:srgbClr val="F1C232"/>
                </a:solidFill>
              </a:rPr>
              <a:t>PRO</a:t>
            </a:r>
            <a:endParaRPr b="1" i="1" sz="3000">
              <a:solidFill>
                <a:srgbClr val="F1C232"/>
              </a:solidFill>
            </a:endParaRPr>
          </a:p>
        </p:txBody>
      </p:sp>
      <p:sp>
        <p:nvSpPr>
          <p:cNvPr id="791" name="Google Shape;791;p77"/>
          <p:cNvSpPr txBox="1"/>
          <p:nvPr/>
        </p:nvSpPr>
        <p:spPr>
          <a:xfrm>
            <a:off x="3562350" y="2486550"/>
            <a:ext cx="48006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표·그래프·이미지 해석 업그레이드(Kanana-v)</a:t>
            </a:r>
            <a:br>
              <a:rPr b="1" lang="ko" sz="1300">
                <a:solidFill>
                  <a:schemeClr val="dk1"/>
                </a:solidFill>
              </a:rPr>
            </a:br>
            <a:r>
              <a:rPr lang="ko" sz="1300">
                <a:solidFill>
                  <a:schemeClr val="dk1"/>
                </a:solidFill>
              </a:rPr>
              <a:t>Figure/Table별 핵심 주장, 실험 설정, 결과 해석을 자동 정리</a:t>
            </a:r>
            <a:br>
              <a:rPr lang="ko" sz="1300">
                <a:solidFill>
                  <a:schemeClr val="dk1"/>
                </a:solidFill>
              </a:rPr>
            </a:br>
            <a:r>
              <a:rPr b="1" lang="ko" sz="1300">
                <a:solidFill>
                  <a:schemeClr val="dk1"/>
                </a:solidFill>
              </a:rPr>
              <a:t>논문 음성 Q&amp;A(Kanana-o)</a:t>
            </a:r>
            <a:br>
              <a:rPr b="1" lang="ko" sz="1300">
                <a:solidFill>
                  <a:schemeClr val="dk1"/>
                </a:solidFill>
              </a:rPr>
            </a:br>
            <a:r>
              <a:rPr lang="ko" sz="1300">
                <a:solidFill>
                  <a:schemeClr val="dk1"/>
                </a:solidFill>
              </a:rPr>
              <a:t>“이 그림이 의미하는 바”를 말로 물으면 실시간 답변</a:t>
            </a:r>
            <a:br>
              <a:rPr lang="ko" sz="1300">
                <a:solidFill>
                  <a:schemeClr val="dk1"/>
                </a:solidFill>
              </a:rPr>
            </a:br>
            <a:r>
              <a:rPr b="1" lang="ko" sz="1300">
                <a:solidFill>
                  <a:schemeClr val="dk1"/>
                </a:solidFill>
              </a:rPr>
              <a:t>핵심만 음성 요약/리딩(Kanana-o)</a:t>
            </a:r>
            <a:br>
              <a:rPr b="1" lang="ko" sz="1300">
                <a:solidFill>
                  <a:schemeClr val="dk1"/>
                </a:solidFill>
              </a:rPr>
            </a:br>
            <a:r>
              <a:rPr lang="ko" sz="1300">
                <a:solidFill>
                  <a:schemeClr val="dk1"/>
                </a:solidFill>
              </a:rPr>
              <a:t>이동 중 5~7분 “오디오 브리핑” 형태로 들으며 학습</a:t>
            </a:r>
            <a:br>
              <a:rPr lang="ko" sz="1300">
                <a:solidFill>
                  <a:schemeClr val="dk1"/>
                </a:solidFill>
              </a:rPr>
            </a:br>
            <a:r>
              <a:rPr b="1" lang="ko" sz="1300">
                <a:solidFill>
                  <a:schemeClr val="dk1"/>
                </a:solidFill>
              </a:rPr>
              <a:t>발표 리허설(Kanana-o)</a:t>
            </a:r>
            <a:br>
              <a:rPr b="1" lang="ko" sz="1300">
                <a:solidFill>
                  <a:schemeClr val="dk1"/>
                </a:solidFill>
              </a:rPr>
            </a:br>
            <a:r>
              <a:rPr lang="ko" sz="1300">
                <a:solidFill>
                  <a:schemeClr val="dk1"/>
                </a:solidFill>
              </a:rPr>
              <a:t>발표 대본을 읽으면 예상 질문/꼬리질문 + 피드백 제공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6" name="Google Shape;796;p78"/>
          <p:cNvCxnSpPr/>
          <p:nvPr/>
        </p:nvCxnSpPr>
        <p:spPr>
          <a:xfrm>
            <a:off x="4198569" y="3233431"/>
            <a:ext cx="74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7" name="Google Shape;797;p78"/>
          <p:cNvSpPr txBox="1"/>
          <p:nvPr/>
        </p:nvSpPr>
        <p:spPr>
          <a:xfrm>
            <a:off x="1489196" y="2210100"/>
            <a:ext cx="6165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lang="ko" sz="47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품질 및 안정성</a:t>
            </a:r>
            <a:endParaRPr b="1" i="0" sz="7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98" name="Google Shape;798;p78"/>
          <p:cNvSpPr txBox="1"/>
          <p:nvPr/>
        </p:nvSpPr>
        <p:spPr>
          <a:xfrm>
            <a:off x="3653059" y="1857688"/>
            <a:ext cx="183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SECTION 0</a:t>
            </a:r>
            <a:r>
              <a:rPr lang="ko" sz="16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8</a:t>
            </a:r>
            <a:endParaRPr b="0" i="0" sz="7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3" name="Google Shape;803;p79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4" name="Google Shape;804;p79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품질 및 안정성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05" name="Google Shape;805;p79"/>
          <p:cNvSpPr txBox="1"/>
          <p:nvPr/>
        </p:nvSpPr>
        <p:spPr>
          <a:xfrm>
            <a:off x="524265" y="1409925"/>
            <a:ext cx="1370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1. </a:t>
            </a:r>
            <a:r>
              <a:rPr b="1" lang="ko" sz="17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검증 Agent</a:t>
            </a:r>
            <a:endParaRPr b="1" sz="110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06" name="Google Shape;806;p79"/>
          <p:cNvSpPr txBox="1"/>
          <p:nvPr/>
        </p:nvSpPr>
        <p:spPr>
          <a:xfrm>
            <a:off x="524277" y="2444499"/>
            <a:ext cx="1607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2. 규제 프롬프팅</a:t>
            </a:r>
            <a:endParaRPr b="1" sz="110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07" name="Google Shape;807;p79"/>
          <p:cNvSpPr txBox="1"/>
          <p:nvPr/>
        </p:nvSpPr>
        <p:spPr>
          <a:xfrm>
            <a:off x="524278" y="4010151"/>
            <a:ext cx="176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3. 자동 fallback</a:t>
            </a:r>
            <a:endParaRPr b="1" sz="110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08" name="Google Shape;808;p79"/>
          <p:cNvSpPr txBox="1"/>
          <p:nvPr/>
        </p:nvSpPr>
        <p:spPr>
          <a:xfrm>
            <a:off x="524272" y="1846600"/>
            <a:ext cx="8027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일일 논문 추천 파이프라인에서 검증 Agent를 사용함으로써 </a:t>
            </a:r>
            <a:r>
              <a:rPr b="1" lang="ko" sz="1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사용자가 원하는 의도에 맞게 잘 생성되었는지 검증</a:t>
            </a:r>
            <a:endParaRPr b="1" sz="130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09" name="Google Shape;809;p79"/>
          <p:cNvSpPr txBox="1"/>
          <p:nvPr/>
        </p:nvSpPr>
        <p:spPr>
          <a:xfrm>
            <a:off x="524272" y="2903036"/>
            <a:ext cx="80274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챗봇의 모든 답변은 </a:t>
            </a:r>
            <a:r>
              <a:rPr b="1" lang="ko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db에 저장된 논문 전문</a:t>
            </a:r>
            <a:r>
              <a:rPr lang="ko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을 기반으로 생성, </a:t>
            </a:r>
            <a:r>
              <a:rPr b="1" lang="ko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근거도 함께 제시</a:t>
            </a:r>
            <a:endParaRPr b="1"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환각을 줄이고 사용자도 근거를 빠르게 확인할 수 있도록 함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D6D6D"/>
                </a:solidFill>
                <a:latin typeface="Noto Sans"/>
                <a:ea typeface="Noto Sans"/>
                <a:cs typeface="Noto Sans"/>
                <a:sym typeface="Noto Sans"/>
              </a:rPr>
              <a:t>+  </a:t>
            </a:r>
            <a:r>
              <a:rPr lang="ko" sz="1300">
                <a:solidFill>
                  <a:srgbClr val="6D6D6D"/>
                </a:solidFill>
                <a:latin typeface="Noto Sans"/>
                <a:ea typeface="Noto Sans"/>
                <a:cs typeface="Noto Sans"/>
                <a:sym typeface="Noto Sans"/>
              </a:rPr>
              <a:t>유해한 요청 자동 거부 (“kanana가 답변할 수 없는 질문입니다”)</a:t>
            </a:r>
            <a:endParaRPr sz="1300">
              <a:solidFill>
                <a:srgbClr val="6D6D6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0" name="Google Shape;810;p79"/>
          <p:cNvSpPr txBox="1"/>
          <p:nvPr/>
        </p:nvSpPr>
        <p:spPr>
          <a:xfrm>
            <a:off x="524272" y="4416189"/>
            <a:ext cx="8027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여러 agent를 연결해서 사용하는만큼, 중간에 실패되더라도 </a:t>
            </a:r>
            <a:r>
              <a:rPr b="1" lang="ko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자동으로 fallback 될 수 있는 경로 마련</a:t>
            </a:r>
            <a:endParaRPr b="1"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5" name="Google Shape;815;p80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80"/>
          <p:cNvSpPr txBox="1"/>
          <p:nvPr/>
        </p:nvSpPr>
        <p:spPr>
          <a:xfrm>
            <a:off x="524265" y="438150"/>
            <a:ext cx="625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평가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7" name="Google Shape;817;p80"/>
          <p:cNvSpPr txBox="1"/>
          <p:nvPr/>
        </p:nvSpPr>
        <p:spPr>
          <a:xfrm>
            <a:off x="856957" y="1795450"/>
            <a:ext cx="4213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2D2D2D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작업 성공률</a:t>
            </a:r>
            <a:r>
              <a:rPr b="1" lang="ko" sz="17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lang="ko" sz="1700">
                <a:solidFill>
                  <a:srgbClr val="9E9E9E"/>
                </a:solidFill>
                <a:latin typeface="Noto Sans"/>
                <a:ea typeface="Noto Sans"/>
                <a:cs typeface="Noto Sans"/>
                <a:sym typeface="Noto Sans"/>
              </a:rPr>
              <a:t>- 시스템은 잘 동작하는가?</a:t>
            </a:r>
            <a:endParaRPr b="1" sz="1100">
              <a:solidFill>
                <a:srgbClr val="9E9E9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8" name="Google Shape;818;p80"/>
          <p:cNvSpPr txBox="1"/>
          <p:nvPr/>
        </p:nvSpPr>
        <p:spPr>
          <a:xfrm>
            <a:off x="856963" y="2232125"/>
            <a:ext cx="3483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playMCP에 등록한 Research-Mate 툴 50번 사용</a:t>
            </a:r>
            <a:endParaRPr b="1" sz="130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9" name="Google Shape;819;p80"/>
          <p:cNvSpPr txBox="1"/>
          <p:nvPr/>
        </p:nvSpPr>
        <p:spPr>
          <a:xfrm>
            <a:off x="856963" y="2516725"/>
            <a:ext cx="3901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로컬 프론트/백엔드에서 user 5명 생성, 모든 API에 요청</a:t>
            </a:r>
            <a:endParaRPr b="1" sz="130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0" name="Google Shape;820;p80"/>
          <p:cNvSpPr txBox="1"/>
          <p:nvPr/>
        </p:nvSpPr>
        <p:spPr>
          <a:xfrm>
            <a:off x="856957" y="3261600"/>
            <a:ext cx="4213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2D2D2D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결과 품질 만족도</a:t>
            </a:r>
            <a:r>
              <a:rPr b="1" lang="ko" sz="17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lang="ko" sz="1700">
                <a:solidFill>
                  <a:srgbClr val="9E9E9E"/>
                </a:solidFill>
                <a:latin typeface="Noto Sans"/>
                <a:ea typeface="Noto Sans"/>
                <a:cs typeface="Noto Sans"/>
                <a:sym typeface="Noto Sans"/>
              </a:rPr>
              <a:t>- 실제로 쓸 만한가?</a:t>
            </a:r>
            <a:endParaRPr b="1" sz="1100">
              <a:solidFill>
                <a:srgbClr val="9E9E9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1" name="Google Shape;821;p80"/>
          <p:cNvSpPr txBox="1"/>
          <p:nvPr/>
        </p:nvSpPr>
        <p:spPr>
          <a:xfrm>
            <a:off x="789662" y="3781225"/>
            <a:ext cx="3841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논문을 보는 주변인들(대학원생, 학부생) 총 20명에게</a:t>
            </a:r>
            <a:endParaRPr sz="130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프로토타입 사용 경험 제공</a:t>
            </a:r>
            <a:endParaRPr b="1" sz="130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2" name="Google Shape;822;p80"/>
          <p:cNvSpPr txBox="1"/>
          <p:nvPr/>
        </p:nvSpPr>
        <p:spPr>
          <a:xfrm>
            <a:off x="5969637" y="3796177"/>
            <a:ext cx="2384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실제 사용 의향 100%</a:t>
            </a:r>
            <a:endParaRPr sz="130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챗봇의 응답에 대한 만족도 100% </a:t>
            </a:r>
            <a:endParaRPr b="1" sz="130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3" name="Google Shape;823;p80"/>
          <p:cNvSpPr/>
          <p:nvPr/>
        </p:nvSpPr>
        <p:spPr>
          <a:xfrm>
            <a:off x="4893048" y="2235888"/>
            <a:ext cx="209400" cy="13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80"/>
          <p:cNvSpPr txBox="1"/>
          <p:nvPr/>
        </p:nvSpPr>
        <p:spPr>
          <a:xfrm>
            <a:off x="5272313" y="2203188"/>
            <a:ext cx="1827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실패없이 100% 정상 응답</a:t>
            </a:r>
            <a:endParaRPr b="1" sz="130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5" name="Google Shape;825;p80"/>
          <p:cNvSpPr/>
          <p:nvPr/>
        </p:nvSpPr>
        <p:spPr>
          <a:xfrm>
            <a:off x="4893031" y="2549425"/>
            <a:ext cx="209400" cy="13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80"/>
          <p:cNvSpPr txBox="1"/>
          <p:nvPr/>
        </p:nvSpPr>
        <p:spPr>
          <a:xfrm>
            <a:off x="5272315" y="2531677"/>
            <a:ext cx="1827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100% 정상 처리</a:t>
            </a:r>
            <a:endParaRPr b="1" sz="130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7" name="Google Shape;827;p80"/>
          <p:cNvSpPr/>
          <p:nvPr/>
        </p:nvSpPr>
        <p:spPr>
          <a:xfrm>
            <a:off x="5070460" y="3890575"/>
            <a:ext cx="348600" cy="26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2" name="Google Shape;832;p81"/>
          <p:cNvCxnSpPr/>
          <p:nvPr/>
        </p:nvCxnSpPr>
        <p:spPr>
          <a:xfrm>
            <a:off x="4198569" y="3233431"/>
            <a:ext cx="74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3" name="Google Shape;833;p81"/>
          <p:cNvSpPr txBox="1"/>
          <p:nvPr/>
        </p:nvSpPr>
        <p:spPr>
          <a:xfrm>
            <a:off x="1489196" y="2210100"/>
            <a:ext cx="6165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lang="ko" sz="47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시연</a:t>
            </a:r>
            <a:endParaRPr b="1" i="0" sz="7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34" name="Google Shape;834;p81"/>
          <p:cNvSpPr txBox="1"/>
          <p:nvPr/>
        </p:nvSpPr>
        <p:spPr>
          <a:xfrm>
            <a:off x="3653059" y="1857688"/>
            <a:ext cx="183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SECTION 0</a:t>
            </a:r>
            <a:r>
              <a:rPr lang="ko" sz="16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9</a:t>
            </a:r>
            <a:endParaRPr b="0" i="0" sz="7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35" name="Google Shape;835;p81"/>
          <p:cNvSpPr txBox="1"/>
          <p:nvPr/>
        </p:nvSpPr>
        <p:spPr>
          <a:xfrm>
            <a:off x="5827425" y="3708775"/>
            <a:ext cx="32220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highlight>
                  <a:srgbClr val="A4C2F4"/>
                </a:highlight>
                <a:latin typeface="Noto Sans"/>
                <a:ea typeface="Noto Sans"/>
                <a:cs typeface="Noto Sans"/>
                <a:sym typeface="Noto Sans"/>
              </a:rPr>
              <a:t>데모 환경</a:t>
            </a:r>
            <a:endParaRPr b="1" sz="1300">
              <a:solidFill>
                <a:schemeClr val="dk1"/>
              </a:solidFill>
              <a:highlight>
                <a:srgbClr val="A4C2F4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OS: Windows 11</a:t>
            </a:r>
            <a:endParaRPr sz="130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Platform: Web (</a:t>
            </a:r>
            <a:r>
              <a:rPr lang="ko" sz="1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로컬 개발 환경에서 실행)</a:t>
            </a:r>
            <a:endParaRPr sz="130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Browser: Microsoft Edge</a:t>
            </a:r>
            <a:endParaRPr sz="130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Note: </a:t>
            </a:r>
            <a:r>
              <a:rPr lang="ko" sz="1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서비스 구조는 배포 환경을 전제로 설계</a:t>
            </a:r>
            <a:endParaRPr sz="130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82" title="ksc 경진대회 논대읽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3"/>
          <p:cNvSpPr txBox="1"/>
          <p:nvPr/>
        </p:nvSpPr>
        <p:spPr>
          <a:xfrm>
            <a:off x="1005287" y="3442549"/>
            <a:ext cx="1146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34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백서연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46" name="Google Shape;846;p83"/>
          <p:cNvSpPr txBox="1"/>
          <p:nvPr/>
        </p:nvSpPr>
        <p:spPr>
          <a:xfrm>
            <a:off x="3806678" y="3442574"/>
            <a:ext cx="1146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34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안연수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47" name="Google Shape;847;p83"/>
          <p:cNvSpPr txBox="1"/>
          <p:nvPr/>
        </p:nvSpPr>
        <p:spPr>
          <a:xfrm>
            <a:off x="6641907" y="3461674"/>
            <a:ext cx="1146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34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위지우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48" name="Google Shape;848;p83"/>
          <p:cNvSpPr txBox="1"/>
          <p:nvPr/>
        </p:nvSpPr>
        <p:spPr>
          <a:xfrm>
            <a:off x="335862" y="3813450"/>
            <a:ext cx="25602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marR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"/>
              <a:buChar char="-"/>
            </a:pPr>
            <a:r>
              <a:rPr lang="ko" sz="1000">
                <a:latin typeface="Noto Sans"/>
                <a:ea typeface="Noto Sans"/>
                <a:cs typeface="Noto Sans"/>
                <a:sym typeface="Noto Sans"/>
              </a:rPr>
              <a:t>서비스 기획 및 AI Agent 아키텍처 구성</a:t>
            </a:r>
            <a:endParaRPr sz="1000">
              <a:latin typeface="Noto Sans"/>
              <a:ea typeface="Noto Sans"/>
              <a:cs typeface="Noto Sans"/>
              <a:sym typeface="Noto Sans"/>
            </a:endParaRPr>
          </a:p>
          <a:p>
            <a:pPr indent="-292100" lvl="0" marL="457200" marR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"/>
              <a:buChar char="-"/>
            </a:pPr>
            <a:r>
              <a:rPr lang="ko" sz="1000">
                <a:latin typeface="Noto Sans"/>
                <a:ea typeface="Noto Sans"/>
                <a:cs typeface="Noto Sans"/>
                <a:sym typeface="Noto Sans"/>
              </a:rPr>
              <a:t>프론트엔드 개발</a:t>
            </a:r>
            <a:endParaRPr sz="1000">
              <a:latin typeface="Noto Sans"/>
              <a:ea typeface="Noto Sans"/>
              <a:cs typeface="Noto Sans"/>
              <a:sym typeface="Noto Sans"/>
            </a:endParaRPr>
          </a:p>
          <a:p>
            <a:pPr indent="-292100" lvl="0" marL="457200" marR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"/>
              <a:buChar char="-"/>
            </a:pPr>
            <a:r>
              <a:rPr lang="ko" sz="1000">
                <a:latin typeface="Noto Sans"/>
                <a:ea typeface="Noto Sans"/>
                <a:cs typeface="Noto Sans"/>
                <a:sym typeface="Noto Sans"/>
              </a:rPr>
              <a:t>PlayMCP에 MCP 서버 등록</a:t>
            </a:r>
            <a:endParaRPr sz="1000">
              <a:latin typeface="Noto Sans"/>
              <a:ea typeface="Noto Sans"/>
              <a:cs typeface="Noto Sans"/>
              <a:sym typeface="Noto Sans"/>
            </a:endParaRPr>
          </a:p>
          <a:p>
            <a:pPr indent="-292100" lvl="0" marL="457200" marR="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"/>
              <a:buChar char="-"/>
            </a:pPr>
            <a:r>
              <a:rPr lang="ko" sz="1000">
                <a:latin typeface="Noto Sans"/>
                <a:ea typeface="Noto Sans"/>
                <a:cs typeface="Noto Sans"/>
                <a:sym typeface="Noto Sans"/>
              </a:rPr>
              <a:t>서비스에 PlayMCP 툴 연동</a:t>
            </a:r>
            <a:endParaRPr sz="10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49" name="Google Shape;849;p83"/>
          <p:cNvSpPr txBox="1"/>
          <p:nvPr/>
        </p:nvSpPr>
        <p:spPr>
          <a:xfrm>
            <a:off x="3347814" y="3813438"/>
            <a:ext cx="2063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"/>
              <a:buChar char="-"/>
            </a:pPr>
            <a:r>
              <a:rPr lang="ko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서비스 제안서 기획 및 작성</a:t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2100" lvl="0" marL="45720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"/>
              <a:buChar char="-"/>
            </a:pPr>
            <a:r>
              <a:rPr lang="ko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AI Agent 개발</a:t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2100" lvl="0" marL="45720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"/>
              <a:buChar char="-"/>
            </a:pPr>
            <a:r>
              <a:rPr lang="ko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백엔드 개발</a:t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50" name="Google Shape;850;p83"/>
          <p:cNvSpPr txBox="1"/>
          <p:nvPr/>
        </p:nvSpPr>
        <p:spPr>
          <a:xfrm>
            <a:off x="5863300" y="3813450"/>
            <a:ext cx="27531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"/>
              <a:buChar char="-"/>
            </a:pPr>
            <a:r>
              <a:rPr lang="ko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시스템 아키텍처 구성 및 파이프라인 구축</a:t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2100" lvl="0" marL="45720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"/>
              <a:buChar char="-"/>
            </a:pPr>
            <a:r>
              <a:rPr lang="ko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AI Agent 개발</a:t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2100" lvl="0" marL="45720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"/>
              <a:buChar char="-"/>
            </a:pPr>
            <a:r>
              <a:rPr lang="ko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백엔드 개발</a:t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2100" lvl="0" marL="457200" rtl="0" algn="l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"/>
              <a:buChar char="-"/>
            </a:pPr>
            <a:r>
              <a:rPr lang="ko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발표</a:t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851" name="Google Shape;851;p83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2" name="Google Shape;852;p83"/>
          <p:cNvSpPr txBox="1"/>
          <p:nvPr/>
        </p:nvSpPr>
        <p:spPr>
          <a:xfrm>
            <a:off x="524265" y="438150"/>
            <a:ext cx="62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4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Team 논대읽</a:t>
            </a:r>
            <a:endParaRPr b="1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53" name="Google Shape;85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024" y="1365263"/>
            <a:ext cx="1959400" cy="19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137" y="1337537"/>
            <a:ext cx="2157628" cy="21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83" title="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9982" y="1402150"/>
            <a:ext cx="1959400" cy="19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30"/>
          <p:cNvCxnSpPr/>
          <p:nvPr/>
        </p:nvCxnSpPr>
        <p:spPr>
          <a:xfrm>
            <a:off x="4161194" y="3831533"/>
            <a:ext cx="74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" name="Google Shape;206;p30"/>
          <p:cNvSpPr txBox="1"/>
          <p:nvPr/>
        </p:nvSpPr>
        <p:spPr>
          <a:xfrm>
            <a:off x="1055351" y="1574627"/>
            <a:ext cx="70335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lang="ko" sz="47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서비스 목표 및 핵심 기능</a:t>
            </a:r>
            <a:endParaRPr b="1" sz="4700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lang="ko" sz="47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&amp; 차별점</a:t>
            </a:r>
            <a:endParaRPr b="1" sz="4700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7" name="Google Shape;207;p30"/>
          <p:cNvSpPr txBox="1"/>
          <p:nvPr/>
        </p:nvSpPr>
        <p:spPr>
          <a:xfrm>
            <a:off x="3653059" y="1139990"/>
            <a:ext cx="183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SECTION 0</a:t>
            </a:r>
            <a:r>
              <a:rPr lang="ko" sz="16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0" i="0" sz="7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4"/>
          <p:cNvSpPr txBox="1"/>
          <p:nvPr/>
        </p:nvSpPr>
        <p:spPr>
          <a:xfrm>
            <a:off x="2871076" y="2182488"/>
            <a:ext cx="3402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7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ko" sz="370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감사합니다.</a:t>
            </a:r>
            <a:endParaRPr b="1" i="0" sz="9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5"/>
          <p:cNvSpPr txBox="1"/>
          <p:nvPr/>
        </p:nvSpPr>
        <p:spPr>
          <a:xfrm>
            <a:off x="2871076" y="2182488"/>
            <a:ext cx="340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7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ko" sz="35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Q &amp; A</a:t>
            </a:r>
            <a:endParaRPr b="1" i="0" sz="7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3327601" y="2960702"/>
            <a:ext cx="2488800" cy="12078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13" name="Google Shape;213;p31"/>
          <p:cNvSpPr/>
          <p:nvPr/>
        </p:nvSpPr>
        <p:spPr>
          <a:xfrm>
            <a:off x="6054551" y="2960702"/>
            <a:ext cx="2488800" cy="12078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14" name="Google Shape;214;p31"/>
          <p:cNvSpPr/>
          <p:nvPr/>
        </p:nvSpPr>
        <p:spPr>
          <a:xfrm>
            <a:off x="600651" y="2960702"/>
            <a:ext cx="2488800" cy="12078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cxnSp>
        <p:nvCxnSpPr>
          <p:cNvPr id="215" name="Google Shape;215;p31"/>
          <p:cNvCxnSpPr/>
          <p:nvPr/>
        </p:nvCxnSpPr>
        <p:spPr>
          <a:xfrm>
            <a:off x="-571789" y="950259"/>
            <a:ext cx="44172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" name="Google Shape;216;p31"/>
          <p:cNvSpPr txBox="1"/>
          <p:nvPr/>
        </p:nvSpPr>
        <p:spPr>
          <a:xfrm>
            <a:off x="524270" y="438150"/>
            <a:ext cx="332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서비스 목표 및 핵심 기능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1155300" y="1690400"/>
            <a:ext cx="6833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700">
                <a:solidFill>
                  <a:srgbClr val="6D9EEB"/>
                </a:solidFill>
                <a:latin typeface="Noto Sans"/>
                <a:ea typeface="Noto Sans"/>
                <a:cs typeface="Noto Sans"/>
                <a:sym typeface="Noto Sans"/>
              </a:rPr>
              <a:t>“AI가 사용자의 성장 속도에 맞추어 학습 방향을 함께 설계하는 시스템”</a:t>
            </a:r>
            <a:endParaRPr b="1" sz="1700">
              <a:solidFill>
                <a:srgbClr val="6D9EEB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1169631" y="2572630"/>
            <a:ext cx="1374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5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오늘의 추천 논문</a:t>
            </a:r>
            <a:endParaRPr b="1" i="0" sz="15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3974235" y="2572630"/>
            <a:ext cx="1220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5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챗봇</a:t>
            </a:r>
            <a:endParaRPr b="1" i="0" sz="15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810531" y="3044405"/>
            <a:ext cx="20922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사용자의 관심분야,</a:t>
            </a:r>
            <a:endParaRPr b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원하는 난이도를 바탕으로 매일 논문 3편 자동 추천 및</a:t>
            </a:r>
            <a:endParaRPr b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AI 요약 생성</a:t>
            </a:r>
            <a:endParaRPr b="1" i="0" sz="13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3705306" y="3184505"/>
            <a:ext cx="17334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논문 학습 중 궁금한 점은 바로 챗봇에게 질문 가능,</a:t>
            </a:r>
            <a:endParaRPr b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자동 아카이빙</a:t>
            </a:r>
            <a:endParaRPr b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6611941" y="2571755"/>
            <a:ext cx="1374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5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오늘의 학습 조언</a:t>
            </a:r>
            <a:endParaRPr b="1" i="0" sz="15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6432256" y="3154451"/>
            <a:ext cx="17334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사용자의 패턴을 파악해 새로운 관심 분야 제안, 난이도 변화 제안</a:t>
            </a:r>
            <a:endParaRPr b="1" i="0" sz="13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8" name="Google Shape;228;p32"/>
          <p:cNvCxnSpPr/>
          <p:nvPr/>
        </p:nvCxnSpPr>
        <p:spPr>
          <a:xfrm>
            <a:off x="-524560" y="950618"/>
            <a:ext cx="3247500" cy="0"/>
          </a:xfrm>
          <a:prstGeom prst="straightConnector1">
            <a:avLst/>
          </a:prstGeom>
          <a:noFill/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" name="Google Shape;229;p32"/>
          <p:cNvSpPr/>
          <p:nvPr/>
        </p:nvSpPr>
        <p:spPr>
          <a:xfrm>
            <a:off x="4572000" y="0"/>
            <a:ext cx="4575762" cy="5147733"/>
          </a:xfrm>
          <a:custGeom>
            <a:rect b="b" l="l" r="r" t="t"/>
            <a:pathLst>
              <a:path extrusionOk="0" h="2709333" w="2408296">
                <a:moveTo>
                  <a:pt x="0" y="0"/>
                </a:moveTo>
                <a:lnTo>
                  <a:pt x="2408296" y="0"/>
                </a:lnTo>
                <a:lnTo>
                  <a:pt x="2408296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sp>
        <p:nvSpPr>
          <p:cNvPr id="230" name="Google Shape;230;p32"/>
          <p:cNvSpPr txBox="1"/>
          <p:nvPr/>
        </p:nvSpPr>
        <p:spPr>
          <a:xfrm>
            <a:off x="524186" y="1703791"/>
            <a:ext cx="35193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900">
                <a:solidFill>
                  <a:srgbClr val="6D9EEB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Semantic Scholar</a:t>
            </a:r>
            <a:endParaRPr b="1" sz="1900">
              <a:solidFill>
                <a:srgbClr val="6D9EEB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900">
                <a:solidFill>
                  <a:srgbClr val="6D9EEB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rPr>
              <a:t>/Connected Papers</a:t>
            </a:r>
            <a:endParaRPr b="0" i="0" sz="700" u="none" cap="none" strike="noStrike">
              <a:solidFill>
                <a:srgbClr val="6D9EEB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1" name="Google Shape;231;p32"/>
          <p:cNvSpPr txBox="1"/>
          <p:nvPr/>
        </p:nvSpPr>
        <p:spPr>
          <a:xfrm>
            <a:off x="119625" y="2579503"/>
            <a:ext cx="42615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400"/>
              <a:buFont typeface="Noto Sans"/>
              <a:buChar char="-"/>
            </a:pPr>
            <a:r>
              <a:rPr b="1" lang="ko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논문 간 인용/인용 관계를 시각화</a:t>
            </a:r>
            <a:r>
              <a:rPr lang="ko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해</a:t>
            </a:r>
            <a:endParaRPr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연구 지형을 빠르게 파악 가능</a:t>
            </a:r>
            <a:endParaRPr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75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400"/>
              <a:buFont typeface="Noto Sans"/>
              <a:buChar char="-"/>
            </a:pPr>
            <a:r>
              <a:rPr lang="ko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“왜 이 논문이 중요한지 / 어떻게 읽어야 하는지” 같은 학습 지원 및 </a:t>
            </a:r>
            <a:r>
              <a:rPr b="1" lang="ko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난이도 조절은 불가능</a:t>
            </a:r>
            <a:endParaRPr b="1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2" name="Google Shape;232;p32"/>
          <p:cNvSpPr txBox="1"/>
          <p:nvPr/>
        </p:nvSpPr>
        <p:spPr>
          <a:xfrm>
            <a:off x="524247" y="439525"/>
            <a:ext cx="286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차별점 - </a:t>
            </a:r>
            <a:r>
              <a:rPr b="1" lang="ko" sz="2300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기존 서비스</a:t>
            </a:r>
            <a:endParaRPr b="1" i="0" sz="2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3" name="Google Shape;233;p32"/>
          <p:cNvSpPr txBox="1"/>
          <p:nvPr/>
        </p:nvSpPr>
        <p:spPr>
          <a:xfrm>
            <a:off x="5110053" y="1840825"/>
            <a:ext cx="3519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ko"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Research Rabbit</a:t>
            </a:r>
            <a:endParaRPr b="0" i="0" sz="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4774152" y="2561748"/>
            <a:ext cx="40506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400"/>
              <a:buFont typeface="Noto Sans"/>
              <a:buChar char="-"/>
            </a:pPr>
            <a:r>
              <a:rPr b="1" lang="ko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관심 논문을 기반으로 추천</a:t>
            </a:r>
            <a:r>
              <a:rPr lang="ko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을 확장해</a:t>
            </a:r>
            <a:endParaRPr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관련 연구를 탐색하기 쉬움</a:t>
            </a:r>
            <a:endParaRPr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75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400"/>
              <a:buFont typeface="Noto Sans"/>
              <a:buChar char="-"/>
            </a:pPr>
            <a:r>
              <a:rPr lang="ko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추천 이후의 요약/질의응답/학습가이드가 약해 </a:t>
            </a:r>
            <a:r>
              <a:rPr b="1" lang="ko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“추천은 되는데 읽기/이해는 따로”</a:t>
            </a:r>
            <a:r>
              <a:rPr lang="ko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가 됨</a:t>
            </a:r>
            <a:endParaRPr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/>
        </p:nvSpPr>
        <p:spPr>
          <a:xfrm>
            <a:off x="1489196" y="2210100"/>
            <a:ext cx="61656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lang="ko" sz="17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기존 서비스는 주로 </a:t>
            </a:r>
            <a:r>
              <a:rPr b="1" lang="ko" sz="1700">
                <a:solidFill>
                  <a:srgbClr val="6D9EEB"/>
                </a:solidFill>
                <a:latin typeface="Noto Sans"/>
                <a:ea typeface="Noto Sans"/>
                <a:cs typeface="Noto Sans"/>
                <a:sym typeface="Noto Sans"/>
              </a:rPr>
              <a:t>탐색 단계에 강점</a:t>
            </a:r>
            <a:r>
              <a:rPr lang="ko" sz="17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이 있고,</a:t>
            </a:r>
            <a:endParaRPr sz="170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lang="ko" sz="17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이해도 맞춤 학습 / 질문 해결 / 다음 학습 설계</a:t>
            </a:r>
            <a:r>
              <a:rPr lang="ko" sz="17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는 사용자가 해야 함</a:t>
            </a:r>
            <a:endParaRPr sz="170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